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3" r:id="rId5"/>
    <p:sldId id="259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81" r:id="rId14"/>
    <p:sldId id="260" r:id="rId15"/>
    <p:sldId id="270" r:id="rId16"/>
    <p:sldId id="271" r:id="rId17"/>
    <p:sldId id="269" r:id="rId18"/>
    <p:sldId id="272" r:id="rId19"/>
    <p:sldId id="282" r:id="rId20"/>
    <p:sldId id="275" r:id="rId21"/>
    <p:sldId id="276" r:id="rId22"/>
    <p:sldId id="273" r:id="rId23"/>
    <p:sldId id="274" r:id="rId24"/>
    <p:sldId id="277" r:id="rId25"/>
    <p:sldId id="280" r:id="rId26"/>
    <p:sldId id="278" r:id="rId27"/>
    <p:sldId id="279" r:id="rId28"/>
    <p:sldId id="28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79" autoAdjust="0"/>
  </p:normalViewPr>
  <p:slideViewPr>
    <p:cSldViewPr snapToGrid="0">
      <p:cViewPr varScale="1">
        <p:scale>
          <a:sx n="82" d="100"/>
          <a:sy n="82" d="100"/>
        </p:scale>
        <p:origin x="1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41499C-471B-4E1D-BB52-AF678EA1ED8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3FF1FE8-EC8C-4C3E-B081-8A6CAD4A914E}">
      <dgm:prSet phldrT="[文本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/>
            <a:t>在甲方</a:t>
          </a:r>
          <a:r>
            <a:rPr lang="en-US" altLang="zh-CN" dirty="0" smtClean="0"/>
            <a:t>IT</a:t>
          </a:r>
          <a:r>
            <a:rPr lang="zh-CN" altLang="en-US" dirty="0" smtClean="0"/>
            <a:t>服务管理体系中</a:t>
          </a:r>
          <a:endParaRPr lang="zh-CN" altLang="en-US" dirty="0"/>
        </a:p>
      </dgm:t>
    </dgm:pt>
    <dgm:pt modelId="{E0B5C703-F2DE-4550-AEF1-DF80C700E6A0}" type="parTrans" cxnId="{9E7AB092-3152-4F48-8F61-ADFCF1789D39}">
      <dgm:prSet/>
      <dgm:spPr/>
      <dgm:t>
        <a:bodyPr/>
        <a:lstStyle/>
        <a:p>
          <a:endParaRPr lang="zh-CN" altLang="en-US"/>
        </a:p>
      </dgm:t>
    </dgm:pt>
    <dgm:pt modelId="{A3F3F632-15F5-4371-A5AC-03ED7F5A3D29}" type="sibTrans" cxnId="{9E7AB092-3152-4F48-8F61-ADFCF1789D39}">
      <dgm:prSet/>
      <dgm:spPr/>
      <dgm:t>
        <a:bodyPr/>
        <a:lstStyle/>
        <a:p>
          <a:endParaRPr lang="zh-CN" altLang="en-US"/>
        </a:p>
      </dgm:t>
    </dgm:pt>
    <dgm:pt modelId="{21317B14-0DE3-42C3-B061-7C325674497F}">
      <dgm:prSet phldrT="[文本]" phldr="1"/>
      <dgm:spPr/>
      <dgm:t>
        <a:bodyPr/>
        <a:lstStyle/>
        <a:p>
          <a:endParaRPr lang="zh-CN" altLang="en-US" dirty="0"/>
        </a:p>
      </dgm:t>
    </dgm:pt>
    <dgm:pt modelId="{CC95014E-5500-43A2-ADE2-54CAEC4F3084}" type="parTrans" cxnId="{B1EA71FC-2D14-4936-96C3-4B2B37E86FFC}">
      <dgm:prSet/>
      <dgm:spPr/>
      <dgm:t>
        <a:bodyPr/>
        <a:lstStyle/>
        <a:p>
          <a:endParaRPr lang="zh-CN" altLang="en-US"/>
        </a:p>
      </dgm:t>
    </dgm:pt>
    <dgm:pt modelId="{796733A4-6B3C-47D5-A0F2-E830F2FE3EE2}" type="sibTrans" cxnId="{B1EA71FC-2D14-4936-96C3-4B2B37E86FFC}">
      <dgm:prSet/>
      <dgm:spPr/>
      <dgm:t>
        <a:bodyPr/>
        <a:lstStyle/>
        <a:p>
          <a:endParaRPr lang="zh-CN" altLang="en-US"/>
        </a:p>
      </dgm:t>
    </dgm:pt>
    <dgm:pt modelId="{C0EBD414-80DE-4F7E-B397-E9F05FF655F5}">
      <dgm:prSet phldrT="[文本]"/>
      <dgm:spPr/>
      <dgm:t>
        <a:bodyPr/>
        <a:lstStyle/>
        <a:p>
          <a:r>
            <a:rPr lang="zh-CN" altLang="en-US" dirty="0" smtClean="0"/>
            <a:t>在</a:t>
          </a:r>
          <a:r>
            <a:rPr lang="en-US" altLang="zh-CN" dirty="0" smtClean="0"/>
            <a:t>IT</a:t>
          </a:r>
          <a:r>
            <a:rPr lang="zh-CN" altLang="en-US" dirty="0" smtClean="0"/>
            <a:t>服务商的产品线中</a:t>
          </a:r>
          <a:endParaRPr lang="zh-CN" altLang="en-US" dirty="0"/>
        </a:p>
      </dgm:t>
    </dgm:pt>
    <dgm:pt modelId="{D57097DC-C340-49EE-91D9-27085F55EFB6}" type="parTrans" cxnId="{E60A00A1-C702-407C-A8F5-3B8ACE2C2568}">
      <dgm:prSet/>
      <dgm:spPr/>
      <dgm:t>
        <a:bodyPr/>
        <a:lstStyle/>
        <a:p>
          <a:endParaRPr lang="zh-CN" altLang="en-US"/>
        </a:p>
      </dgm:t>
    </dgm:pt>
    <dgm:pt modelId="{E9693C48-FB9B-40A8-9547-9A238848A00D}" type="sibTrans" cxnId="{E60A00A1-C702-407C-A8F5-3B8ACE2C2568}">
      <dgm:prSet/>
      <dgm:spPr/>
      <dgm:t>
        <a:bodyPr/>
        <a:lstStyle/>
        <a:p>
          <a:endParaRPr lang="zh-CN" altLang="en-US"/>
        </a:p>
      </dgm:t>
    </dgm:pt>
    <dgm:pt modelId="{8F599A64-637E-4297-B7DD-06A0C4EE9CB3}">
      <dgm:prSet phldrT="[文本]" phldr="1"/>
      <dgm:spPr/>
      <dgm:t>
        <a:bodyPr/>
        <a:lstStyle/>
        <a:p>
          <a:endParaRPr lang="zh-CN" altLang="en-US"/>
        </a:p>
      </dgm:t>
    </dgm:pt>
    <dgm:pt modelId="{0FBFEBF9-32F4-4164-91BB-BB8E64F74BBB}" type="parTrans" cxnId="{3254C7CA-054E-43E6-B315-5AEDDAD5DBEB}">
      <dgm:prSet/>
      <dgm:spPr/>
      <dgm:t>
        <a:bodyPr/>
        <a:lstStyle/>
        <a:p>
          <a:endParaRPr lang="zh-CN" altLang="en-US"/>
        </a:p>
      </dgm:t>
    </dgm:pt>
    <dgm:pt modelId="{51CD6E8F-EEE3-4D52-8335-0C73AAEF3EBE}" type="sibTrans" cxnId="{3254C7CA-054E-43E6-B315-5AEDDAD5DBEB}">
      <dgm:prSet/>
      <dgm:spPr/>
      <dgm:t>
        <a:bodyPr/>
        <a:lstStyle/>
        <a:p>
          <a:endParaRPr lang="zh-CN" altLang="en-US"/>
        </a:p>
      </dgm:t>
    </dgm:pt>
    <dgm:pt modelId="{7DF31956-CD8C-49BD-BBFE-D008119F034C}" type="pres">
      <dgm:prSet presAssocID="{4841499C-471B-4E1D-BB52-AF678EA1ED8D}" presName="linear" presStyleCnt="0">
        <dgm:presLayoutVars>
          <dgm:animLvl val="lvl"/>
          <dgm:resizeHandles val="exact"/>
        </dgm:presLayoutVars>
      </dgm:prSet>
      <dgm:spPr/>
    </dgm:pt>
    <dgm:pt modelId="{A17FC841-77C9-4116-A999-7B33165DA59B}" type="pres">
      <dgm:prSet presAssocID="{E3FF1FE8-EC8C-4C3E-B081-8A6CAD4A914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58D917-AB69-429B-AC82-2726DFA3E0FB}" type="pres">
      <dgm:prSet presAssocID="{E3FF1FE8-EC8C-4C3E-B081-8A6CAD4A914E}" presName="childText" presStyleLbl="revTx" presStyleIdx="0" presStyleCnt="2">
        <dgm:presLayoutVars>
          <dgm:bulletEnabled val="1"/>
        </dgm:presLayoutVars>
      </dgm:prSet>
      <dgm:spPr/>
    </dgm:pt>
    <dgm:pt modelId="{1B7C5F14-7350-44BD-BC7E-F5D59273A1E8}" type="pres">
      <dgm:prSet presAssocID="{C0EBD414-80DE-4F7E-B397-E9F05FF655F5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C2284C-D324-4721-BFD0-73027DBEED2C}" type="pres">
      <dgm:prSet presAssocID="{C0EBD414-80DE-4F7E-B397-E9F05FF655F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1EA71FC-2D14-4936-96C3-4B2B37E86FFC}" srcId="{E3FF1FE8-EC8C-4C3E-B081-8A6CAD4A914E}" destId="{21317B14-0DE3-42C3-B061-7C325674497F}" srcOrd="0" destOrd="0" parTransId="{CC95014E-5500-43A2-ADE2-54CAEC4F3084}" sibTransId="{796733A4-6B3C-47D5-A0F2-E830F2FE3EE2}"/>
    <dgm:cxn modelId="{C11FB3D9-E4C3-4EF8-A4C4-524424EF78BE}" type="presOf" srcId="{E3FF1FE8-EC8C-4C3E-B081-8A6CAD4A914E}" destId="{A17FC841-77C9-4116-A999-7B33165DA59B}" srcOrd="0" destOrd="0" presId="urn:microsoft.com/office/officeart/2005/8/layout/vList2"/>
    <dgm:cxn modelId="{DF3B5BF9-E174-40E4-A92D-01E8D929B727}" type="presOf" srcId="{21317B14-0DE3-42C3-B061-7C325674497F}" destId="{BE58D917-AB69-429B-AC82-2726DFA3E0FB}" srcOrd="0" destOrd="0" presId="urn:microsoft.com/office/officeart/2005/8/layout/vList2"/>
    <dgm:cxn modelId="{3254C7CA-054E-43E6-B315-5AEDDAD5DBEB}" srcId="{C0EBD414-80DE-4F7E-B397-E9F05FF655F5}" destId="{8F599A64-637E-4297-B7DD-06A0C4EE9CB3}" srcOrd="0" destOrd="0" parTransId="{0FBFEBF9-32F4-4164-91BB-BB8E64F74BBB}" sibTransId="{51CD6E8F-EEE3-4D52-8335-0C73AAEF3EBE}"/>
    <dgm:cxn modelId="{3BAE60F5-0155-40FC-B450-6BF1CC8064C4}" type="presOf" srcId="{8F599A64-637E-4297-B7DD-06A0C4EE9CB3}" destId="{6AC2284C-D324-4721-BFD0-73027DBEED2C}" srcOrd="0" destOrd="0" presId="urn:microsoft.com/office/officeart/2005/8/layout/vList2"/>
    <dgm:cxn modelId="{7720FEE1-A8CE-4A66-BD1E-E42D0F423A3E}" type="presOf" srcId="{4841499C-471B-4E1D-BB52-AF678EA1ED8D}" destId="{7DF31956-CD8C-49BD-BBFE-D008119F034C}" srcOrd="0" destOrd="0" presId="urn:microsoft.com/office/officeart/2005/8/layout/vList2"/>
    <dgm:cxn modelId="{7E02B649-407A-4440-B3E9-962EE53A4D4B}" type="presOf" srcId="{C0EBD414-80DE-4F7E-B397-E9F05FF655F5}" destId="{1B7C5F14-7350-44BD-BC7E-F5D59273A1E8}" srcOrd="0" destOrd="0" presId="urn:microsoft.com/office/officeart/2005/8/layout/vList2"/>
    <dgm:cxn modelId="{E60A00A1-C702-407C-A8F5-3B8ACE2C2568}" srcId="{4841499C-471B-4E1D-BB52-AF678EA1ED8D}" destId="{C0EBD414-80DE-4F7E-B397-E9F05FF655F5}" srcOrd="1" destOrd="0" parTransId="{D57097DC-C340-49EE-91D9-27085F55EFB6}" sibTransId="{E9693C48-FB9B-40A8-9547-9A238848A00D}"/>
    <dgm:cxn modelId="{9E7AB092-3152-4F48-8F61-ADFCF1789D39}" srcId="{4841499C-471B-4E1D-BB52-AF678EA1ED8D}" destId="{E3FF1FE8-EC8C-4C3E-B081-8A6CAD4A914E}" srcOrd="0" destOrd="0" parTransId="{E0B5C703-F2DE-4550-AEF1-DF80C700E6A0}" sibTransId="{A3F3F632-15F5-4371-A5AC-03ED7F5A3D29}"/>
    <dgm:cxn modelId="{42AB1994-72C9-43DB-AB11-0F50F1946561}" type="presParOf" srcId="{7DF31956-CD8C-49BD-BBFE-D008119F034C}" destId="{A17FC841-77C9-4116-A999-7B33165DA59B}" srcOrd="0" destOrd="0" presId="urn:microsoft.com/office/officeart/2005/8/layout/vList2"/>
    <dgm:cxn modelId="{154F25F0-6B28-4775-B3F3-7F0893B42499}" type="presParOf" srcId="{7DF31956-CD8C-49BD-BBFE-D008119F034C}" destId="{BE58D917-AB69-429B-AC82-2726DFA3E0FB}" srcOrd="1" destOrd="0" presId="urn:microsoft.com/office/officeart/2005/8/layout/vList2"/>
    <dgm:cxn modelId="{42CE3691-3DA8-4EEA-AE87-D719A31FBA96}" type="presParOf" srcId="{7DF31956-CD8C-49BD-BBFE-D008119F034C}" destId="{1B7C5F14-7350-44BD-BC7E-F5D59273A1E8}" srcOrd="2" destOrd="0" presId="urn:microsoft.com/office/officeart/2005/8/layout/vList2"/>
    <dgm:cxn modelId="{4FAA802E-99D9-41AA-BA2A-28B5B822610A}" type="presParOf" srcId="{7DF31956-CD8C-49BD-BBFE-D008119F034C}" destId="{6AC2284C-D324-4721-BFD0-73027DBEED2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41499C-471B-4E1D-BB52-AF678EA1ED8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3FF1FE8-EC8C-4C3E-B081-8A6CAD4A914E}">
      <dgm:prSet phldrT="[文本]"/>
      <dgm:spPr/>
      <dgm:t>
        <a:bodyPr/>
        <a:lstStyle/>
        <a:p>
          <a:r>
            <a:rPr lang="zh-CN" altLang="en-US" dirty="0" smtClean="0"/>
            <a:t>在甲方</a:t>
          </a:r>
          <a:r>
            <a:rPr lang="en-US" altLang="zh-CN" dirty="0" smtClean="0"/>
            <a:t>IT</a:t>
          </a:r>
          <a:r>
            <a:rPr lang="zh-CN" altLang="en-US" dirty="0" smtClean="0"/>
            <a:t>服务管理体系中</a:t>
          </a:r>
          <a:endParaRPr lang="zh-CN" altLang="en-US" dirty="0"/>
        </a:p>
      </dgm:t>
    </dgm:pt>
    <dgm:pt modelId="{E0B5C703-F2DE-4550-AEF1-DF80C700E6A0}" type="parTrans" cxnId="{9E7AB092-3152-4F48-8F61-ADFCF1789D39}">
      <dgm:prSet/>
      <dgm:spPr/>
      <dgm:t>
        <a:bodyPr/>
        <a:lstStyle/>
        <a:p>
          <a:endParaRPr lang="zh-CN" altLang="en-US"/>
        </a:p>
      </dgm:t>
    </dgm:pt>
    <dgm:pt modelId="{A3F3F632-15F5-4371-A5AC-03ED7F5A3D29}" type="sibTrans" cxnId="{9E7AB092-3152-4F48-8F61-ADFCF1789D39}">
      <dgm:prSet/>
      <dgm:spPr/>
      <dgm:t>
        <a:bodyPr/>
        <a:lstStyle/>
        <a:p>
          <a:endParaRPr lang="zh-CN" altLang="en-US"/>
        </a:p>
      </dgm:t>
    </dgm:pt>
    <dgm:pt modelId="{21317B14-0DE3-42C3-B061-7C325674497F}">
      <dgm:prSet phldrT="[文本]" phldr="1"/>
      <dgm:spPr/>
      <dgm:t>
        <a:bodyPr/>
        <a:lstStyle/>
        <a:p>
          <a:endParaRPr lang="zh-CN" altLang="en-US" dirty="0"/>
        </a:p>
      </dgm:t>
    </dgm:pt>
    <dgm:pt modelId="{CC95014E-5500-43A2-ADE2-54CAEC4F3084}" type="parTrans" cxnId="{B1EA71FC-2D14-4936-96C3-4B2B37E86FFC}">
      <dgm:prSet/>
      <dgm:spPr/>
      <dgm:t>
        <a:bodyPr/>
        <a:lstStyle/>
        <a:p>
          <a:endParaRPr lang="zh-CN" altLang="en-US"/>
        </a:p>
      </dgm:t>
    </dgm:pt>
    <dgm:pt modelId="{796733A4-6B3C-47D5-A0F2-E830F2FE3EE2}" type="sibTrans" cxnId="{B1EA71FC-2D14-4936-96C3-4B2B37E86FFC}">
      <dgm:prSet/>
      <dgm:spPr/>
      <dgm:t>
        <a:bodyPr/>
        <a:lstStyle/>
        <a:p>
          <a:endParaRPr lang="zh-CN" altLang="en-US"/>
        </a:p>
      </dgm:t>
    </dgm:pt>
    <dgm:pt modelId="{C0EBD414-80DE-4F7E-B397-E9F05FF655F5}">
      <dgm:prSet phldrT="[文本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/>
            <a:t>在</a:t>
          </a:r>
          <a:r>
            <a:rPr lang="en-US" altLang="zh-CN" dirty="0" smtClean="0"/>
            <a:t>IT</a:t>
          </a:r>
          <a:r>
            <a:rPr lang="zh-CN" altLang="en-US" dirty="0" smtClean="0"/>
            <a:t>服务商的产品线中</a:t>
          </a:r>
          <a:endParaRPr lang="zh-CN" altLang="en-US" dirty="0"/>
        </a:p>
      </dgm:t>
    </dgm:pt>
    <dgm:pt modelId="{D57097DC-C340-49EE-91D9-27085F55EFB6}" type="parTrans" cxnId="{E60A00A1-C702-407C-A8F5-3B8ACE2C2568}">
      <dgm:prSet/>
      <dgm:spPr/>
      <dgm:t>
        <a:bodyPr/>
        <a:lstStyle/>
        <a:p>
          <a:endParaRPr lang="zh-CN" altLang="en-US"/>
        </a:p>
      </dgm:t>
    </dgm:pt>
    <dgm:pt modelId="{E9693C48-FB9B-40A8-9547-9A238848A00D}" type="sibTrans" cxnId="{E60A00A1-C702-407C-A8F5-3B8ACE2C2568}">
      <dgm:prSet/>
      <dgm:spPr/>
      <dgm:t>
        <a:bodyPr/>
        <a:lstStyle/>
        <a:p>
          <a:endParaRPr lang="zh-CN" altLang="en-US"/>
        </a:p>
      </dgm:t>
    </dgm:pt>
    <dgm:pt modelId="{8F599A64-637E-4297-B7DD-06A0C4EE9CB3}">
      <dgm:prSet phldrT="[文本]" phldr="1"/>
      <dgm:spPr/>
      <dgm:t>
        <a:bodyPr/>
        <a:lstStyle/>
        <a:p>
          <a:endParaRPr lang="zh-CN" altLang="en-US"/>
        </a:p>
      </dgm:t>
    </dgm:pt>
    <dgm:pt modelId="{0FBFEBF9-32F4-4164-91BB-BB8E64F74BBB}" type="parTrans" cxnId="{3254C7CA-054E-43E6-B315-5AEDDAD5DBEB}">
      <dgm:prSet/>
      <dgm:spPr/>
      <dgm:t>
        <a:bodyPr/>
        <a:lstStyle/>
        <a:p>
          <a:endParaRPr lang="zh-CN" altLang="en-US"/>
        </a:p>
      </dgm:t>
    </dgm:pt>
    <dgm:pt modelId="{51CD6E8F-EEE3-4D52-8335-0C73AAEF3EBE}" type="sibTrans" cxnId="{3254C7CA-054E-43E6-B315-5AEDDAD5DBEB}">
      <dgm:prSet/>
      <dgm:spPr/>
      <dgm:t>
        <a:bodyPr/>
        <a:lstStyle/>
        <a:p>
          <a:endParaRPr lang="zh-CN" altLang="en-US"/>
        </a:p>
      </dgm:t>
    </dgm:pt>
    <dgm:pt modelId="{7DF31956-CD8C-49BD-BBFE-D008119F034C}" type="pres">
      <dgm:prSet presAssocID="{4841499C-471B-4E1D-BB52-AF678EA1ED8D}" presName="linear" presStyleCnt="0">
        <dgm:presLayoutVars>
          <dgm:animLvl val="lvl"/>
          <dgm:resizeHandles val="exact"/>
        </dgm:presLayoutVars>
      </dgm:prSet>
      <dgm:spPr/>
    </dgm:pt>
    <dgm:pt modelId="{A17FC841-77C9-4116-A999-7B33165DA59B}" type="pres">
      <dgm:prSet presAssocID="{E3FF1FE8-EC8C-4C3E-B081-8A6CAD4A914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58D917-AB69-429B-AC82-2726DFA3E0FB}" type="pres">
      <dgm:prSet presAssocID="{E3FF1FE8-EC8C-4C3E-B081-8A6CAD4A914E}" presName="childText" presStyleLbl="revTx" presStyleIdx="0" presStyleCnt="2">
        <dgm:presLayoutVars>
          <dgm:bulletEnabled val="1"/>
        </dgm:presLayoutVars>
      </dgm:prSet>
      <dgm:spPr/>
    </dgm:pt>
    <dgm:pt modelId="{1B7C5F14-7350-44BD-BC7E-F5D59273A1E8}" type="pres">
      <dgm:prSet presAssocID="{C0EBD414-80DE-4F7E-B397-E9F05FF655F5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C2284C-D324-4721-BFD0-73027DBEED2C}" type="pres">
      <dgm:prSet presAssocID="{C0EBD414-80DE-4F7E-B397-E9F05FF655F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1EA71FC-2D14-4936-96C3-4B2B37E86FFC}" srcId="{E3FF1FE8-EC8C-4C3E-B081-8A6CAD4A914E}" destId="{21317B14-0DE3-42C3-B061-7C325674497F}" srcOrd="0" destOrd="0" parTransId="{CC95014E-5500-43A2-ADE2-54CAEC4F3084}" sibTransId="{796733A4-6B3C-47D5-A0F2-E830F2FE3EE2}"/>
    <dgm:cxn modelId="{B6CCD50C-E8F2-4D13-BC46-0E0BE17DAEDF}" type="presOf" srcId="{C0EBD414-80DE-4F7E-B397-E9F05FF655F5}" destId="{1B7C5F14-7350-44BD-BC7E-F5D59273A1E8}" srcOrd="0" destOrd="0" presId="urn:microsoft.com/office/officeart/2005/8/layout/vList2"/>
    <dgm:cxn modelId="{E678DDD2-C9CE-4ADB-96CF-3E3F279DF531}" type="presOf" srcId="{8F599A64-637E-4297-B7DD-06A0C4EE9CB3}" destId="{6AC2284C-D324-4721-BFD0-73027DBEED2C}" srcOrd="0" destOrd="0" presId="urn:microsoft.com/office/officeart/2005/8/layout/vList2"/>
    <dgm:cxn modelId="{A342F578-3923-4343-8072-05EA4C90C137}" type="presOf" srcId="{4841499C-471B-4E1D-BB52-AF678EA1ED8D}" destId="{7DF31956-CD8C-49BD-BBFE-D008119F034C}" srcOrd="0" destOrd="0" presId="urn:microsoft.com/office/officeart/2005/8/layout/vList2"/>
    <dgm:cxn modelId="{3254C7CA-054E-43E6-B315-5AEDDAD5DBEB}" srcId="{C0EBD414-80DE-4F7E-B397-E9F05FF655F5}" destId="{8F599A64-637E-4297-B7DD-06A0C4EE9CB3}" srcOrd="0" destOrd="0" parTransId="{0FBFEBF9-32F4-4164-91BB-BB8E64F74BBB}" sibTransId="{51CD6E8F-EEE3-4D52-8335-0C73AAEF3EBE}"/>
    <dgm:cxn modelId="{27C9742D-07A2-46E1-9D1C-52E0CAE2A30D}" type="presOf" srcId="{E3FF1FE8-EC8C-4C3E-B081-8A6CAD4A914E}" destId="{A17FC841-77C9-4116-A999-7B33165DA59B}" srcOrd="0" destOrd="0" presId="urn:microsoft.com/office/officeart/2005/8/layout/vList2"/>
    <dgm:cxn modelId="{E60A00A1-C702-407C-A8F5-3B8ACE2C2568}" srcId="{4841499C-471B-4E1D-BB52-AF678EA1ED8D}" destId="{C0EBD414-80DE-4F7E-B397-E9F05FF655F5}" srcOrd="1" destOrd="0" parTransId="{D57097DC-C340-49EE-91D9-27085F55EFB6}" sibTransId="{E9693C48-FB9B-40A8-9547-9A238848A00D}"/>
    <dgm:cxn modelId="{9E7AB092-3152-4F48-8F61-ADFCF1789D39}" srcId="{4841499C-471B-4E1D-BB52-AF678EA1ED8D}" destId="{E3FF1FE8-EC8C-4C3E-B081-8A6CAD4A914E}" srcOrd="0" destOrd="0" parTransId="{E0B5C703-F2DE-4550-AEF1-DF80C700E6A0}" sibTransId="{A3F3F632-15F5-4371-A5AC-03ED7F5A3D29}"/>
    <dgm:cxn modelId="{DEDC5AC0-1D64-4392-BC27-27822DADE678}" type="presOf" srcId="{21317B14-0DE3-42C3-B061-7C325674497F}" destId="{BE58D917-AB69-429B-AC82-2726DFA3E0FB}" srcOrd="0" destOrd="0" presId="urn:microsoft.com/office/officeart/2005/8/layout/vList2"/>
    <dgm:cxn modelId="{55996463-9985-4E6E-8F20-D70F72EBEE1B}" type="presParOf" srcId="{7DF31956-CD8C-49BD-BBFE-D008119F034C}" destId="{A17FC841-77C9-4116-A999-7B33165DA59B}" srcOrd="0" destOrd="0" presId="urn:microsoft.com/office/officeart/2005/8/layout/vList2"/>
    <dgm:cxn modelId="{72E4B447-4E3B-4478-AE93-9366C09E9B79}" type="presParOf" srcId="{7DF31956-CD8C-49BD-BBFE-D008119F034C}" destId="{BE58D917-AB69-429B-AC82-2726DFA3E0FB}" srcOrd="1" destOrd="0" presId="urn:microsoft.com/office/officeart/2005/8/layout/vList2"/>
    <dgm:cxn modelId="{B1942414-249F-46C3-91E1-57198F60C5B7}" type="presParOf" srcId="{7DF31956-CD8C-49BD-BBFE-D008119F034C}" destId="{1B7C5F14-7350-44BD-BC7E-F5D59273A1E8}" srcOrd="2" destOrd="0" presId="urn:microsoft.com/office/officeart/2005/8/layout/vList2"/>
    <dgm:cxn modelId="{BD712DC9-C339-4412-B577-76171CDEA048}" type="presParOf" srcId="{7DF31956-CD8C-49BD-BBFE-D008119F034C}" destId="{6AC2284C-D324-4721-BFD0-73027DBEED2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FC841-77C9-4116-A999-7B33165DA59B}">
      <dsp:nvSpPr>
        <dsp:cNvPr id="0" name=""/>
        <dsp:cNvSpPr/>
      </dsp:nvSpPr>
      <dsp:spPr>
        <a:xfrm>
          <a:off x="0" y="5703"/>
          <a:ext cx="10515600" cy="1534455"/>
        </a:xfrm>
        <a:prstGeom prst="roundRect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lvl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100" kern="1200" dirty="0" smtClean="0"/>
            <a:t>在甲方</a:t>
          </a:r>
          <a:r>
            <a:rPr lang="en-US" altLang="zh-CN" sz="6100" kern="1200" dirty="0" smtClean="0"/>
            <a:t>IT</a:t>
          </a:r>
          <a:r>
            <a:rPr lang="zh-CN" altLang="en-US" sz="6100" kern="1200" dirty="0" smtClean="0"/>
            <a:t>服务管理体系中</a:t>
          </a:r>
          <a:endParaRPr lang="zh-CN" altLang="en-US" sz="6100" kern="1200" dirty="0"/>
        </a:p>
      </dsp:txBody>
      <dsp:txXfrm>
        <a:off x="74906" y="80609"/>
        <a:ext cx="10365788" cy="1384643"/>
      </dsp:txXfrm>
    </dsp:sp>
    <dsp:sp modelId="{BE58D917-AB69-429B-AC82-2726DFA3E0FB}">
      <dsp:nvSpPr>
        <dsp:cNvPr id="0" name=""/>
        <dsp:cNvSpPr/>
      </dsp:nvSpPr>
      <dsp:spPr>
        <a:xfrm>
          <a:off x="0" y="1540159"/>
          <a:ext cx="10515600" cy="1010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77470" rIns="433832" bIns="77470" numCol="1" spcCol="1270" anchor="t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4800" kern="1200" dirty="0"/>
        </a:p>
      </dsp:txBody>
      <dsp:txXfrm>
        <a:off x="0" y="1540159"/>
        <a:ext cx="10515600" cy="1010160"/>
      </dsp:txXfrm>
    </dsp:sp>
    <dsp:sp modelId="{1B7C5F14-7350-44BD-BC7E-F5D59273A1E8}">
      <dsp:nvSpPr>
        <dsp:cNvPr id="0" name=""/>
        <dsp:cNvSpPr/>
      </dsp:nvSpPr>
      <dsp:spPr>
        <a:xfrm>
          <a:off x="0" y="2550319"/>
          <a:ext cx="10515600" cy="15344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lvl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100" kern="1200" dirty="0" smtClean="0"/>
            <a:t>在</a:t>
          </a:r>
          <a:r>
            <a:rPr lang="en-US" altLang="zh-CN" sz="6100" kern="1200" dirty="0" smtClean="0"/>
            <a:t>IT</a:t>
          </a:r>
          <a:r>
            <a:rPr lang="zh-CN" altLang="en-US" sz="6100" kern="1200" dirty="0" smtClean="0"/>
            <a:t>服务商的产品线中</a:t>
          </a:r>
          <a:endParaRPr lang="zh-CN" altLang="en-US" sz="6100" kern="1200" dirty="0"/>
        </a:p>
      </dsp:txBody>
      <dsp:txXfrm>
        <a:off x="74906" y="2625225"/>
        <a:ext cx="10365788" cy="1384643"/>
      </dsp:txXfrm>
    </dsp:sp>
    <dsp:sp modelId="{6AC2284C-D324-4721-BFD0-73027DBEED2C}">
      <dsp:nvSpPr>
        <dsp:cNvPr id="0" name=""/>
        <dsp:cNvSpPr/>
      </dsp:nvSpPr>
      <dsp:spPr>
        <a:xfrm>
          <a:off x="0" y="4084774"/>
          <a:ext cx="10515600" cy="1010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77470" rIns="433832" bIns="77470" numCol="1" spcCol="1270" anchor="t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4800" kern="1200"/>
        </a:p>
      </dsp:txBody>
      <dsp:txXfrm>
        <a:off x="0" y="4084774"/>
        <a:ext cx="10515600" cy="1010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FC841-77C9-4116-A999-7B33165DA59B}">
      <dsp:nvSpPr>
        <dsp:cNvPr id="0" name=""/>
        <dsp:cNvSpPr/>
      </dsp:nvSpPr>
      <dsp:spPr>
        <a:xfrm>
          <a:off x="0" y="5703"/>
          <a:ext cx="10515600" cy="15344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lvl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100" kern="1200" dirty="0" smtClean="0"/>
            <a:t>在甲方</a:t>
          </a:r>
          <a:r>
            <a:rPr lang="en-US" altLang="zh-CN" sz="6100" kern="1200" dirty="0" smtClean="0"/>
            <a:t>IT</a:t>
          </a:r>
          <a:r>
            <a:rPr lang="zh-CN" altLang="en-US" sz="6100" kern="1200" dirty="0" smtClean="0"/>
            <a:t>服务管理体系中</a:t>
          </a:r>
          <a:endParaRPr lang="zh-CN" altLang="en-US" sz="6100" kern="1200" dirty="0"/>
        </a:p>
      </dsp:txBody>
      <dsp:txXfrm>
        <a:off x="74906" y="80609"/>
        <a:ext cx="10365788" cy="1384643"/>
      </dsp:txXfrm>
    </dsp:sp>
    <dsp:sp modelId="{BE58D917-AB69-429B-AC82-2726DFA3E0FB}">
      <dsp:nvSpPr>
        <dsp:cNvPr id="0" name=""/>
        <dsp:cNvSpPr/>
      </dsp:nvSpPr>
      <dsp:spPr>
        <a:xfrm>
          <a:off x="0" y="1540159"/>
          <a:ext cx="10515600" cy="1010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77470" rIns="433832" bIns="77470" numCol="1" spcCol="1270" anchor="t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4800" kern="1200" dirty="0"/>
        </a:p>
      </dsp:txBody>
      <dsp:txXfrm>
        <a:off x="0" y="1540159"/>
        <a:ext cx="10515600" cy="1010160"/>
      </dsp:txXfrm>
    </dsp:sp>
    <dsp:sp modelId="{1B7C5F14-7350-44BD-BC7E-F5D59273A1E8}">
      <dsp:nvSpPr>
        <dsp:cNvPr id="0" name=""/>
        <dsp:cNvSpPr/>
      </dsp:nvSpPr>
      <dsp:spPr>
        <a:xfrm>
          <a:off x="0" y="2550319"/>
          <a:ext cx="10515600" cy="1534455"/>
        </a:xfrm>
        <a:prstGeom prst="roundRect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lvl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100" kern="1200" dirty="0" smtClean="0"/>
            <a:t>在</a:t>
          </a:r>
          <a:r>
            <a:rPr lang="en-US" altLang="zh-CN" sz="6100" kern="1200" dirty="0" smtClean="0"/>
            <a:t>IT</a:t>
          </a:r>
          <a:r>
            <a:rPr lang="zh-CN" altLang="en-US" sz="6100" kern="1200" dirty="0" smtClean="0"/>
            <a:t>服务商的产品线中</a:t>
          </a:r>
          <a:endParaRPr lang="zh-CN" altLang="en-US" sz="6100" kern="1200" dirty="0"/>
        </a:p>
      </dsp:txBody>
      <dsp:txXfrm>
        <a:off x="74906" y="2625225"/>
        <a:ext cx="10365788" cy="1384643"/>
      </dsp:txXfrm>
    </dsp:sp>
    <dsp:sp modelId="{6AC2284C-D324-4721-BFD0-73027DBEED2C}">
      <dsp:nvSpPr>
        <dsp:cNvPr id="0" name=""/>
        <dsp:cNvSpPr/>
      </dsp:nvSpPr>
      <dsp:spPr>
        <a:xfrm>
          <a:off x="0" y="4084774"/>
          <a:ext cx="10515600" cy="1010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77470" rIns="433832" bIns="77470" numCol="1" spcCol="1270" anchor="t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4800" kern="1200"/>
        </a:p>
      </dsp:txBody>
      <dsp:txXfrm>
        <a:off x="0" y="4084774"/>
        <a:ext cx="10515600" cy="1010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507E9-3CFC-49E0-B504-BAC5792771A1}" type="datetimeFigureOut">
              <a:rPr lang="zh-CN" altLang="en-US" smtClean="0"/>
              <a:t>2013/12/28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B8BB6-8857-4FEF-ABB7-E57BABAD5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673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6A9B-5208-4828-984C-53D03E48A4DE}" type="datetimeFigureOut">
              <a:rPr lang="zh-CN" altLang="en-US" smtClean="0"/>
              <a:t>2013/12/28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E97F8-4282-4685-93D1-AB50E7BCF0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235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6A9B-5208-4828-984C-53D03E48A4DE}" type="datetimeFigureOut">
              <a:rPr lang="zh-CN" altLang="en-US" smtClean="0"/>
              <a:t>2013/12/28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E97F8-4282-4685-93D1-AB50E7BCF0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4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6A9B-5208-4828-984C-53D03E48A4DE}" type="datetimeFigureOut">
              <a:rPr lang="zh-CN" altLang="en-US" smtClean="0"/>
              <a:t>2013/12/28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E97F8-4282-4685-93D1-AB50E7BCF0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848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94130"/>
            <a:ext cx="10094259" cy="77992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75765"/>
            <a:ext cx="10515600" cy="510119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6A9B-5208-4828-984C-53D03E48A4DE}" type="datetimeFigureOut">
              <a:rPr lang="zh-CN" altLang="en-US" smtClean="0"/>
              <a:t>2013/12/28 Saturday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www.its365.com.cn</a:t>
            </a:r>
          </a:p>
          <a:p>
            <a:r>
              <a:rPr lang="en-US" altLang="zh-CN" dirty="0" smtClean="0"/>
              <a:t>www.its368.com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E97F8-4282-4685-93D1-AB50E7BCF0F8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9167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6A9B-5208-4828-984C-53D03E48A4DE}" type="datetimeFigureOut">
              <a:rPr lang="zh-CN" altLang="en-US" smtClean="0"/>
              <a:t>2013/12/28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E97F8-4282-4685-93D1-AB50E7BCF0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635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6A9B-5208-4828-984C-53D03E48A4DE}" type="datetimeFigureOut">
              <a:rPr lang="zh-CN" altLang="en-US" smtClean="0"/>
              <a:t>2013/12/28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E97F8-4282-4685-93D1-AB50E7BCF0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08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6A9B-5208-4828-984C-53D03E48A4DE}" type="datetimeFigureOut">
              <a:rPr lang="zh-CN" altLang="en-US" smtClean="0"/>
              <a:t>2013/12/28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E97F8-4282-4685-93D1-AB50E7BCF0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120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6A9B-5208-4828-984C-53D03E48A4DE}" type="datetimeFigureOut">
              <a:rPr lang="zh-CN" altLang="en-US" smtClean="0"/>
              <a:t>2013/12/28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E97F8-4282-4685-93D1-AB50E7BCF0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53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6A9B-5208-4828-984C-53D03E48A4DE}" type="datetimeFigureOut">
              <a:rPr lang="zh-CN" altLang="en-US" smtClean="0"/>
              <a:t>2013/12/28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E97F8-4282-4685-93D1-AB50E7BCF0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624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6A9B-5208-4828-984C-53D03E48A4DE}" type="datetimeFigureOut">
              <a:rPr lang="zh-CN" altLang="en-US" smtClean="0"/>
              <a:t>2013/12/28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E97F8-4282-4685-93D1-AB50E7BCF0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33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6A9B-5208-4828-984C-53D03E48A4DE}" type="datetimeFigureOut">
              <a:rPr lang="zh-CN" altLang="en-US" smtClean="0"/>
              <a:t>2013/12/28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E97F8-4282-4685-93D1-AB50E7BCF0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6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26141" y="134471"/>
            <a:ext cx="10206318" cy="779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E6A9B-5208-4828-984C-53D03E48A4DE}" type="datetimeFigureOut">
              <a:rPr lang="zh-CN" altLang="en-US" smtClean="0"/>
              <a:t>2013/12/28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/>
              <a:t>www.its365.com.cn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E97F8-4282-4685-93D1-AB50E7BCF0F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493" y="185738"/>
            <a:ext cx="698659" cy="698659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72353" y="933777"/>
            <a:ext cx="10165976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309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mp.weixin.qq.com/mp/appmsg/show?__biz=MTI0OTM2NDUwMQ%3D%3D&amp;appmsgid=100274438&amp;itemidx=2&amp;sign=ea7c3331413062e207503297e4b024cf&amp;scene=1&amp;from=groupmessage&amp;isappinstalled=0&amp;uin=MTUwODczNTk0MQ%3D%3D&amp;key=234b3ec6051a4a5438d7ec3e18c3f1e0cb58210a21d26546d0f7be4802c068692ee9a2559a271f162413849360a7a4e0&amp;devicetype=android-15&amp;version=25000338&amp;lang=zh_CN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://yuedu.163.com/c/82f2ab51-1586-437b-9f0e-61c4333adaea_1/2fab16f4a1c94c35a2579af12bea98c6_1?from=weixi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云来了，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ITIL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去哪？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25039" y="6317812"/>
            <a:ext cx="108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焦 智 虹 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94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IT</a:t>
            </a:r>
            <a:r>
              <a:rPr lang="zh-CN" altLang="en-US" dirty="0" smtClean="0"/>
              <a:t>服务产品目录</a:t>
            </a:r>
            <a:endParaRPr lang="zh-CN" altLang="en-US" dirty="0"/>
          </a:p>
        </p:txBody>
      </p:sp>
      <p:grpSp>
        <p:nvGrpSpPr>
          <p:cNvPr id="56" name="组合 55"/>
          <p:cNvGrpSpPr/>
          <p:nvPr/>
        </p:nvGrpSpPr>
        <p:grpSpPr>
          <a:xfrm>
            <a:off x="1460172" y="1305541"/>
            <a:ext cx="8850311" cy="5010921"/>
            <a:chOff x="308342" y="836618"/>
            <a:chExt cx="8850311" cy="5010921"/>
          </a:xfrm>
        </p:grpSpPr>
        <p:grpSp>
          <p:nvGrpSpPr>
            <p:cNvPr id="4" name="组合 53"/>
            <p:cNvGrpSpPr>
              <a:grpSpLocks/>
            </p:cNvGrpSpPr>
            <p:nvPr/>
          </p:nvGrpSpPr>
          <p:grpSpPr bwMode="auto">
            <a:xfrm>
              <a:off x="308342" y="4713302"/>
              <a:ext cx="1992312" cy="1134237"/>
              <a:chOff x="150813" y="4713288"/>
              <a:chExt cx="1992312" cy="1135236"/>
            </a:xfrm>
          </p:grpSpPr>
          <p:sp>
            <p:nvSpPr>
              <p:cNvPr id="5" name="Rectangle 21"/>
              <p:cNvSpPr>
                <a:spLocks noChangeArrowheads="1"/>
              </p:cNvSpPr>
              <p:nvPr/>
            </p:nvSpPr>
            <p:spPr bwMode="gray">
              <a:xfrm>
                <a:off x="263525" y="5091439"/>
                <a:ext cx="1879600" cy="7570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09023" tIns="54512" rIns="109023" bIns="54512">
                <a:spAutoFit/>
              </a:bodyPr>
              <a:lstStyle/>
              <a:p>
                <a:pPr defTabSz="91380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-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驻场工程师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defTabSz="91380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-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系统维护流程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defTabSz="91380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  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建设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grpSp>
            <p:nvGrpSpPr>
              <p:cNvPr id="6" name="Group 24"/>
              <p:cNvGrpSpPr>
                <a:grpSpLocks/>
              </p:cNvGrpSpPr>
              <p:nvPr/>
            </p:nvGrpSpPr>
            <p:grpSpPr bwMode="auto">
              <a:xfrm>
                <a:off x="150813" y="4737717"/>
                <a:ext cx="1575694" cy="293957"/>
                <a:chOff x="406" y="980"/>
                <a:chExt cx="2330" cy="294"/>
              </a:xfrm>
            </p:grpSpPr>
            <p:sp>
              <p:nvSpPr>
                <p:cNvPr id="8" name="AutoShape 25"/>
                <p:cNvSpPr>
                  <a:spLocks noChangeArrowheads="1"/>
                </p:cNvSpPr>
                <p:nvPr/>
              </p:nvSpPr>
              <p:spPr bwMode="gray">
                <a:xfrm>
                  <a:off x="406" y="978"/>
                  <a:ext cx="2331" cy="3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E15D7C"/>
                    </a:gs>
                    <a:gs pos="50000">
                      <a:srgbClr val="E15D7C">
                        <a:gamma/>
                        <a:tint val="72941"/>
                        <a:invGamma/>
                      </a:srgbClr>
                    </a:gs>
                    <a:gs pos="100000">
                      <a:srgbClr val="E15D7C"/>
                    </a:gs>
                  </a:gsLst>
                  <a:lin ang="0" scaled="1"/>
                </a:gradFill>
                <a:ln w="12700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080808">
                      <a:alpha val="50000"/>
                    </a:srgbClr>
                  </a:outerShdw>
                </a:effectLst>
              </p:spPr>
              <p:txBody>
                <a:bodyPr wrap="none" anchor="ctr"/>
                <a:lstStyle/>
                <a:p>
                  <a:pPr defTabSz="91380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 dirty="0">
                    <a:solidFill>
                      <a:srgbClr val="DDE89A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" name="AutoShape 26"/>
                <p:cNvSpPr>
                  <a:spLocks noChangeArrowheads="1"/>
                </p:cNvSpPr>
                <p:nvPr/>
              </p:nvSpPr>
              <p:spPr bwMode="gray">
                <a:xfrm flipH="1">
                  <a:off x="2620" y="1005"/>
                  <a:ext cx="104" cy="246"/>
                </a:xfrm>
                <a:prstGeom prst="moon">
                  <a:avLst>
                    <a:gd name="adj" fmla="val 22032"/>
                  </a:avLst>
                </a:prstGeom>
                <a:gradFill rotWithShape="1">
                  <a:gsLst>
                    <a:gs pos="0">
                      <a:srgbClr val="FFFFFF">
                        <a:gamma/>
                        <a:shade val="46275"/>
                        <a:invGamma/>
                        <a:alpha val="0"/>
                      </a:srgbClr>
                    </a:gs>
                    <a:gs pos="50000">
                      <a:srgbClr val="FFFFFF">
                        <a:alpha val="84000"/>
                      </a:srgbClr>
                    </a:gs>
                    <a:gs pos="100000">
                      <a:srgbClr val="FFFFFF">
                        <a:gamma/>
                        <a:shade val="46275"/>
                        <a:invGamma/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defTabSz="91380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 dirty="0">
                    <a:solidFill>
                      <a:srgbClr val="DDE89A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" name="AutoShape 27"/>
                <p:cNvSpPr>
                  <a:spLocks noChangeArrowheads="1"/>
                </p:cNvSpPr>
                <p:nvPr/>
              </p:nvSpPr>
              <p:spPr bwMode="gray">
                <a:xfrm>
                  <a:off x="420" y="1006"/>
                  <a:ext cx="104" cy="242"/>
                </a:xfrm>
                <a:prstGeom prst="moon">
                  <a:avLst>
                    <a:gd name="adj" fmla="val 22032"/>
                  </a:avLst>
                </a:prstGeom>
                <a:gradFill rotWithShape="1">
                  <a:gsLst>
                    <a:gs pos="0">
                      <a:srgbClr val="FFFFFF">
                        <a:gamma/>
                        <a:shade val="46275"/>
                        <a:invGamma/>
                        <a:alpha val="0"/>
                      </a:srgbClr>
                    </a:gs>
                    <a:gs pos="50000">
                      <a:srgbClr val="FFFFFF">
                        <a:alpha val="84000"/>
                      </a:srgbClr>
                    </a:gs>
                    <a:gs pos="100000">
                      <a:srgbClr val="FFFFFF">
                        <a:gamma/>
                        <a:shade val="46275"/>
                        <a:invGamma/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defTabSz="91380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 dirty="0">
                    <a:solidFill>
                      <a:srgbClr val="DDE89A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gray">
              <a:xfrm>
                <a:off x="206375" y="4713288"/>
                <a:ext cx="1550988" cy="35591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 lIns="109023" tIns="54512" rIns="109023" bIns="54512">
                <a:spAutoFit/>
              </a:bodyPr>
              <a:lstStyle/>
              <a:p>
                <a:pPr algn="ctr" defTabSz="913809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运行支持服务</a:t>
                </a:r>
                <a:endParaRPr lang="en-US" altLang="zh-CN" sz="1600" b="1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11" name="组合 54"/>
            <p:cNvGrpSpPr>
              <a:grpSpLocks/>
            </p:cNvGrpSpPr>
            <p:nvPr/>
          </p:nvGrpSpPr>
          <p:grpSpPr bwMode="auto">
            <a:xfrm>
              <a:off x="2108571" y="3994145"/>
              <a:ext cx="1849437" cy="1638291"/>
              <a:chOff x="1951607" y="3994559"/>
              <a:chExt cx="1848868" cy="1638264"/>
            </a:xfrm>
          </p:grpSpPr>
          <p:sp>
            <p:nvSpPr>
              <p:cNvPr id="12" name="Rectangle 22"/>
              <p:cNvSpPr>
                <a:spLocks noChangeArrowheads="1"/>
              </p:cNvSpPr>
              <p:nvPr/>
            </p:nvSpPr>
            <p:spPr bwMode="gray">
              <a:xfrm>
                <a:off x="2097612" y="4399370"/>
                <a:ext cx="1702863" cy="12334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09023" tIns="54512" rIns="109023" bIns="54512">
                <a:spAutoFit/>
              </a:bodyPr>
              <a:lstStyle/>
              <a:p>
                <a:pPr defTabSz="91380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b="1" kern="0" dirty="0">
                    <a:solidFill>
                      <a:schemeClr val="accent5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-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数据中心运维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defTabSz="91380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-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客服系统运维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defTabSz="91380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-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应用运维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defTabSz="91380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-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安全运维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defTabSz="91380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-ERP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运维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grpSp>
            <p:nvGrpSpPr>
              <p:cNvPr id="13" name="组合 54"/>
              <p:cNvGrpSpPr>
                <a:grpSpLocks/>
              </p:cNvGrpSpPr>
              <p:nvPr/>
            </p:nvGrpSpPr>
            <p:grpSpPr bwMode="auto">
              <a:xfrm>
                <a:off x="1951607" y="3994559"/>
                <a:ext cx="1602811" cy="369379"/>
                <a:chOff x="2509022" y="4343676"/>
                <a:chExt cx="2034687" cy="448837"/>
              </a:xfrm>
            </p:grpSpPr>
            <p:grpSp>
              <p:nvGrpSpPr>
                <p:cNvPr id="14" name="Group 29"/>
                <p:cNvGrpSpPr>
                  <a:grpSpLocks/>
                </p:cNvGrpSpPr>
                <p:nvPr/>
              </p:nvGrpSpPr>
              <p:grpSpPr bwMode="auto">
                <a:xfrm>
                  <a:off x="2651898" y="4343676"/>
                  <a:ext cx="1714512" cy="402954"/>
                  <a:chOff x="406" y="980"/>
                  <a:chExt cx="2330" cy="294"/>
                </a:xfrm>
              </p:grpSpPr>
              <p:sp>
                <p:nvSpPr>
                  <p:cNvPr id="16" name="AutoShape 30"/>
                  <p:cNvSpPr>
                    <a:spLocks noChangeArrowheads="1"/>
                  </p:cNvSpPr>
                  <p:nvPr/>
                </p:nvSpPr>
                <p:spPr bwMode="gray">
                  <a:xfrm>
                    <a:off x="406" y="980"/>
                    <a:ext cx="2330" cy="29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E15D7C"/>
                      </a:gs>
                      <a:gs pos="50000">
                        <a:srgbClr val="E15D7C">
                          <a:gamma/>
                          <a:tint val="72941"/>
                          <a:invGamma/>
                        </a:srgbClr>
                      </a:gs>
                      <a:gs pos="100000">
                        <a:srgbClr val="E15D7C"/>
                      </a:gs>
                    </a:gsLst>
                    <a:lin ang="0" scaled="1"/>
                  </a:gradFill>
                  <a:ln w="12700">
                    <a:noFill/>
                    <a:round/>
                    <a:headEnd/>
                    <a:tailEnd/>
                  </a:ln>
                  <a:effectLst>
                    <a:outerShdw dist="35921" dir="2700000" algn="ctr" rotWithShape="0">
                      <a:srgbClr val="080808">
                        <a:alpha val="50000"/>
                      </a:srgbClr>
                    </a:outerShdw>
                  </a:effectLst>
                </p:spPr>
                <p:txBody>
                  <a:bodyPr wrap="none" anchor="ctr"/>
                  <a:lstStyle/>
                  <a:p>
                    <a:pPr defTabSz="913809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 dirty="0">
                      <a:solidFill>
                        <a:srgbClr val="DDE89A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7" name="AutoShape 31"/>
                  <p:cNvSpPr>
                    <a:spLocks noChangeArrowheads="1"/>
                  </p:cNvSpPr>
                  <p:nvPr/>
                </p:nvSpPr>
                <p:spPr bwMode="gray">
                  <a:xfrm flipH="1">
                    <a:off x="2620" y="1005"/>
                    <a:ext cx="104" cy="246"/>
                  </a:xfrm>
                  <a:prstGeom prst="moon">
                    <a:avLst>
                      <a:gd name="adj" fmla="val 22032"/>
                    </a:avLst>
                  </a:prstGeom>
                  <a:gradFill rotWithShape="1">
                    <a:gsLst>
                      <a:gs pos="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  <a:gs pos="50000">
                        <a:srgbClr val="FFFFFF">
                          <a:alpha val="84000"/>
                        </a:srgbClr>
                      </a:gs>
                      <a:gs pos="10000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defTabSz="913809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 dirty="0">
                      <a:solidFill>
                        <a:srgbClr val="DDE89A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8" name="AutoShape 32"/>
                  <p:cNvSpPr>
                    <a:spLocks noChangeArrowheads="1"/>
                  </p:cNvSpPr>
                  <p:nvPr/>
                </p:nvSpPr>
                <p:spPr bwMode="gray">
                  <a:xfrm>
                    <a:off x="420" y="1006"/>
                    <a:ext cx="104" cy="242"/>
                  </a:xfrm>
                  <a:prstGeom prst="moon">
                    <a:avLst>
                      <a:gd name="adj" fmla="val 22032"/>
                    </a:avLst>
                  </a:prstGeom>
                  <a:gradFill rotWithShape="1">
                    <a:gsLst>
                      <a:gs pos="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  <a:gs pos="50000">
                        <a:srgbClr val="FFFFFF">
                          <a:alpha val="84000"/>
                        </a:srgbClr>
                      </a:gs>
                      <a:gs pos="10000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defTabSz="913809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 dirty="0">
                      <a:solidFill>
                        <a:srgbClr val="DDE89A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sp>
              <p:nvSpPr>
                <p:cNvPr id="15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509022" y="4359108"/>
                  <a:ext cx="2034777" cy="434015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>
                  <a:outerShdw dist="17961" dir="2700000" algn="ctr" rotWithShape="0">
                    <a:srgbClr val="000000"/>
                  </a:outerShdw>
                </a:effectLst>
              </p:spPr>
              <p:txBody>
                <a:bodyPr lIns="109023" tIns="54512" rIns="109023" bIns="54512">
                  <a:spAutoFit/>
                </a:bodyPr>
                <a:lstStyle/>
                <a:p>
                  <a:pPr algn="ctr" defTabSz="913809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600" b="1" kern="0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  <a:cs typeface="Arial" pitchFamily="34" charset="0"/>
                    </a:rPr>
                    <a:t>运维服务</a:t>
                  </a:r>
                  <a:endParaRPr lang="en-US" altLang="zh-CN" sz="1600" b="1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9" name="组合 53"/>
            <p:cNvGrpSpPr>
              <a:grpSpLocks/>
            </p:cNvGrpSpPr>
            <p:nvPr/>
          </p:nvGrpSpPr>
          <p:grpSpPr bwMode="auto">
            <a:xfrm>
              <a:off x="7307628" y="2038354"/>
              <a:ext cx="1851025" cy="2271789"/>
              <a:chOff x="4490495" y="3707584"/>
              <a:chExt cx="2348780" cy="2760936"/>
            </a:xfrm>
          </p:grpSpPr>
          <p:sp>
            <p:nvSpPr>
              <p:cNvPr id="20" name="Rectangle 23"/>
              <p:cNvSpPr>
                <a:spLocks noChangeArrowheads="1"/>
              </p:cNvSpPr>
              <p:nvPr/>
            </p:nvSpPr>
            <p:spPr bwMode="gray">
              <a:xfrm>
                <a:off x="4599272" y="4240076"/>
                <a:ext cx="2240003" cy="2228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09023" tIns="54512" rIns="109023" bIns="54512">
                <a:spAutoFit/>
              </a:bodyPr>
              <a:lstStyle/>
              <a:p>
                <a:pPr defTabSz="91380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-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数据中心运维外包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marL="174509" indent="188792" defTabSz="913809" fontAlgn="auto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机房环境运维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marL="174509" indent="188792" defTabSz="913809" fontAlgn="auto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主机运维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marL="174509" indent="188792" defTabSz="913809" fontAlgn="auto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网络运维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marL="174509" indent="188792" defTabSz="913809" fontAlgn="auto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数据库运维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defTabSz="91380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-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应用运维外包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defTabSz="91380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-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软件开发外包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defTabSz="913809"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桌面</a:t>
                </a:r>
                <a:r>
                  <a:rPr lang="zh-CN" altLang="en-US" sz="1400" kern="0" dirty="0" smtClean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外包</a:t>
                </a:r>
                <a:endParaRPr lang="en-US" altLang="zh-CN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grpSp>
            <p:nvGrpSpPr>
              <p:cNvPr id="21" name="Group 34"/>
              <p:cNvGrpSpPr>
                <a:grpSpLocks/>
              </p:cNvGrpSpPr>
              <p:nvPr/>
            </p:nvGrpSpPr>
            <p:grpSpPr bwMode="auto">
              <a:xfrm>
                <a:off x="4490495" y="3707584"/>
                <a:ext cx="1977942" cy="402952"/>
                <a:chOff x="420" y="985"/>
                <a:chExt cx="2304" cy="294"/>
              </a:xfrm>
            </p:grpSpPr>
            <p:sp>
              <p:nvSpPr>
                <p:cNvPr id="23" name="AutoShape 35"/>
                <p:cNvSpPr>
                  <a:spLocks noChangeArrowheads="1"/>
                </p:cNvSpPr>
                <p:nvPr/>
              </p:nvSpPr>
              <p:spPr bwMode="gray">
                <a:xfrm>
                  <a:off x="542" y="984"/>
                  <a:ext cx="1980" cy="29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E15D7C"/>
                    </a:gs>
                    <a:gs pos="50000">
                      <a:srgbClr val="E15D7C">
                        <a:gamma/>
                        <a:tint val="72941"/>
                        <a:invGamma/>
                      </a:srgbClr>
                    </a:gs>
                    <a:gs pos="100000">
                      <a:srgbClr val="E15D7C"/>
                    </a:gs>
                  </a:gsLst>
                  <a:lin ang="0" scaled="1"/>
                </a:gradFill>
                <a:ln w="12700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080808">
                      <a:alpha val="50000"/>
                    </a:srgbClr>
                  </a:outerShdw>
                </a:effectLst>
              </p:spPr>
              <p:txBody>
                <a:bodyPr wrap="none" anchor="ctr"/>
                <a:lstStyle/>
                <a:p>
                  <a:pPr defTabSz="91380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 dirty="0">
                    <a:solidFill>
                      <a:srgbClr val="DDE89A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4" name="AutoShape 36"/>
                <p:cNvSpPr>
                  <a:spLocks noChangeArrowheads="1"/>
                </p:cNvSpPr>
                <p:nvPr/>
              </p:nvSpPr>
              <p:spPr bwMode="gray">
                <a:xfrm flipH="1">
                  <a:off x="2620" y="1005"/>
                  <a:ext cx="104" cy="246"/>
                </a:xfrm>
                <a:prstGeom prst="moon">
                  <a:avLst>
                    <a:gd name="adj" fmla="val 22032"/>
                  </a:avLst>
                </a:prstGeom>
                <a:gradFill rotWithShape="1">
                  <a:gsLst>
                    <a:gs pos="0">
                      <a:srgbClr val="FFFFFF">
                        <a:gamma/>
                        <a:shade val="46275"/>
                        <a:invGamma/>
                        <a:alpha val="0"/>
                      </a:srgbClr>
                    </a:gs>
                    <a:gs pos="50000">
                      <a:srgbClr val="FFFFFF">
                        <a:alpha val="84000"/>
                      </a:srgbClr>
                    </a:gs>
                    <a:gs pos="100000">
                      <a:srgbClr val="FFFFFF">
                        <a:gamma/>
                        <a:shade val="46275"/>
                        <a:invGamma/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defTabSz="91380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 dirty="0">
                    <a:solidFill>
                      <a:srgbClr val="DDE89A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5" name="AutoShape 37"/>
                <p:cNvSpPr>
                  <a:spLocks noChangeArrowheads="1"/>
                </p:cNvSpPr>
                <p:nvPr/>
              </p:nvSpPr>
              <p:spPr bwMode="gray">
                <a:xfrm>
                  <a:off x="420" y="1006"/>
                  <a:ext cx="104" cy="242"/>
                </a:xfrm>
                <a:prstGeom prst="moon">
                  <a:avLst>
                    <a:gd name="adj" fmla="val 22032"/>
                  </a:avLst>
                </a:prstGeom>
                <a:gradFill rotWithShape="1">
                  <a:gsLst>
                    <a:gs pos="0">
                      <a:srgbClr val="FFFFFF">
                        <a:gamma/>
                        <a:shade val="46275"/>
                        <a:invGamma/>
                        <a:alpha val="0"/>
                      </a:srgbClr>
                    </a:gs>
                    <a:gs pos="50000">
                      <a:srgbClr val="FFFFFF">
                        <a:alpha val="84000"/>
                      </a:srgbClr>
                    </a:gs>
                    <a:gs pos="100000">
                      <a:srgbClr val="FFFFFF">
                        <a:gamma/>
                        <a:shade val="46275"/>
                        <a:invGamma/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defTabSz="91380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 dirty="0">
                    <a:solidFill>
                      <a:srgbClr val="DDE89A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22" name="Text Box 18"/>
              <p:cNvSpPr txBox="1">
                <a:spLocks noChangeArrowheads="1"/>
              </p:cNvSpPr>
              <p:nvPr/>
            </p:nvSpPr>
            <p:spPr bwMode="gray">
              <a:xfrm>
                <a:off x="4581143" y="3717231"/>
                <a:ext cx="1714246" cy="43409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 lIns="109023" tIns="54512" rIns="109023" bIns="54512">
                <a:spAutoFit/>
              </a:bodyPr>
              <a:lstStyle/>
              <a:p>
                <a:pPr algn="ctr" defTabSz="913809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外包服务</a:t>
                </a:r>
                <a:endParaRPr lang="en-US" altLang="zh-CN" sz="1600" b="1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26" name="组合 59"/>
            <p:cNvGrpSpPr>
              <a:grpSpLocks/>
            </p:cNvGrpSpPr>
            <p:nvPr/>
          </p:nvGrpSpPr>
          <p:grpSpPr bwMode="auto">
            <a:xfrm>
              <a:off x="5429616" y="2557466"/>
              <a:ext cx="2151062" cy="2745536"/>
              <a:chOff x="5271820" y="2557595"/>
              <a:chExt cx="2151888" cy="2745857"/>
            </a:xfrm>
          </p:grpSpPr>
          <p:grpSp>
            <p:nvGrpSpPr>
              <p:cNvPr id="27" name="组合 45"/>
              <p:cNvGrpSpPr>
                <a:grpSpLocks/>
              </p:cNvGrpSpPr>
              <p:nvPr/>
            </p:nvGrpSpPr>
            <p:grpSpPr bwMode="auto">
              <a:xfrm>
                <a:off x="5271820" y="2557595"/>
                <a:ext cx="1800794" cy="361164"/>
                <a:chOff x="8366938" y="3240548"/>
                <a:chExt cx="2286016" cy="438854"/>
              </a:xfrm>
            </p:grpSpPr>
            <p:grpSp>
              <p:nvGrpSpPr>
                <p:cNvPr id="29" name="Group 34"/>
                <p:cNvGrpSpPr>
                  <a:grpSpLocks/>
                </p:cNvGrpSpPr>
                <p:nvPr/>
              </p:nvGrpSpPr>
              <p:grpSpPr bwMode="auto">
                <a:xfrm>
                  <a:off x="8652690" y="3240548"/>
                  <a:ext cx="1849961" cy="434512"/>
                  <a:chOff x="406" y="980"/>
                  <a:chExt cx="2330" cy="294"/>
                </a:xfrm>
              </p:grpSpPr>
              <p:sp>
                <p:nvSpPr>
                  <p:cNvPr id="31" name="AutoShape 35"/>
                  <p:cNvSpPr>
                    <a:spLocks noChangeArrowheads="1"/>
                  </p:cNvSpPr>
                  <p:nvPr/>
                </p:nvSpPr>
                <p:spPr bwMode="gray">
                  <a:xfrm>
                    <a:off x="407" y="980"/>
                    <a:ext cx="2328" cy="30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E15D7C"/>
                      </a:gs>
                      <a:gs pos="50000">
                        <a:srgbClr val="E15D7C">
                          <a:gamma/>
                          <a:tint val="72941"/>
                          <a:invGamma/>
                        </a:srgbClr>
                      </a:gs>
                      <a:gs pos="100000">
                        <a:srgbClr val="E15D7C"/>
                      </a:gs>
                    </a:gsLst>
                    <a:lin ang="0" scaled="1"/>
                  </a:gradFill>
                  <a:ln w="12700">
                    <a:noFill/>
                    <a:round/>
                    <a:headEnd/>
                    <a:tailEnd/>
                  </a:ln>
                  <a:effectLst>
                    <a:outerShdw dist="35921" dir="2700000" algn="ctr" rotWithShape="0">
                      <a:srgbClr val="080808">
                        <a:alpha val="50000"/>
                      </a:srgbClr>
                    </a:outerShdw>
                  </a:effectLst>
                </p:spPr>
                <p:txBody>
                  <a:bodyPr wrap="none" anchor="ctr"/>
                  <a:lstStyle/>
                  <a:p>
                    <a:pPr defTabSz="913809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 dirty="0">
                      <a:solidFill>
                        <a:srgbClr val="DDE89A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32" name="AutoShape 36"/>
                  <p:cNvSpPr>
                    <a:spLocks noChangeArrowheads="1"/>
                  </p:cNvSpPr>
                  <p:nvPr/>
                </p:nvSpPr>
                <p:spPr bwMode="gray">
                  <a:xfrm flipH="1">
                    <a:off x="2620" y="1005"/>
                    <a:ext cx="104" cy="246"/>
                  </a:xfrm>
                  <a:prstGeom prst="moon">
                    <a:avLst>
                      <a:gd name="adj" fmla="val 22032"/>
                    </a:avLst>
                  </a:prstGeom>
                  <a:gradFill rotWithShape="1">
                    <a:gsLst>
                      <a:gs pos="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  <a:gs pos="50000">
                        <a:srgbClr val="FFFFFF">
                          <a:alpha val="84000"/>
                        </a:srgbClr>
                      </a:gs>
                      <a:gs pos="10000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defTabSz="913809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 dirty="0">
                      <a:solidFill>
                        <a:srgbClr val="DDE89A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33" name="AutoShape 37"/>
                  <p:cNvSpPr>
                    <a:spLocks noChangeArrowheads="1"/>
                  </p:cNvSpPr>
                  <p:nvPr/>
                </p:nvSpPr>
                <p:spPr bwMode="gray">
                  <a:xfrm>
                    <a:off x="420" y="1006"/>
                    <a:ext cx="104" cy="242"/>
                  </a:xfrm>
                  <a:prstGeom prst="moon">
                    <a:avLst>
                      <a:gd name="adj" fmla="val 22032"/>
                    </a:avLst>
                  </a:prstGeom>
                  <a:gradFill rotWithShape="1">
                    <a:gsLst>
                      <a:gs pos="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  <a:gs pos="50000">
                        <a:srgbClr val="FFFFFF">
                          <a:alpha val="84000"/>
                        </a:srgbClr>
                      </a:gs>
                      <a:gs pos="10000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defTabSz="913809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 dirty="0">
                      <a:solidFill>
                        <a:srgbClr val="DDE89A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sp>
              <p:nvSpPr>
                <p:cNvPr id="30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8366938" y="3246335"/>
                  <a:ext cx="2286171" cy="43214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>
                  <a:outerShdw dist="17961" dir="2700000" algn="ctr" rotWithShape="0">
                    <a:srgbClr val="000000"/>
                  </a:outerShdw>
                </a:effectLst>
              </p:spPr>
              <p:txBody>
                <a:bodyPr lIns="109023" tIns="54512" rIns="109023" bIns="54512">
                  <a:spAutoFit/>
                </a:bodyPr>
                <a:lstStyle/>
                <a:p>
                  <a:pPr algn="ctr" defTabSz="913809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600" b="1" kern="0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  <a:cs typeface="Arial" pitchFamily="34" charset="0"/>
                    </a:rPr>
                    <a:t>咨询服务</a:t>
                  </a:r>
                  <a:endParaRPr lang="en-US" altLang="zh-CN" sz="1600" b="1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endParaRPr>
                </a:p>
              </p:txBody>
            </p:sp>
          </p:grpSp>
          <p:sp>
            <p:nvSpPr>
              <p:cNvPr id="28" name="Rectangle 23"/>
              <p:cNvSpPr>
                <a:spLocks noChangeArrowheads="1"/>
              </p:cNvSpPr>
              <p:nvPr/>
            </p:nvSpPr>
            <p:spPr bwMode="gray">
              <a:xfrm>
                <a:off x="5440160" y="3038663"/>
                <a:ext cx="1983548" cy="22647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09023" tIns="54512" rIns="109023" bIns="54512">
                <a:spAutoFit/>
              </a:bodyPr>
              <a:lstStyle/>
              <a:p>
                <a:pPr defTabSz="91380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- ITSM 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研讨会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defTabSz="91380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- ITIL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评估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defTabSz="91380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- ITIL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流程咨询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defTabSz="913809"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  <a:defRPr/>
                </a:pPr>
                <a:r>
                  <a:rPr lang="en-US" altLang="zh-CN" sz="1400" kern="0" dirty="0" smtClean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 ISO20000/27001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认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defTabSz="91380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 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 证咨询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defTabSz="91380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- 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信息安全评估</a:t>
                </a:r>
                <a:r>
                  <a:rPr lang="en-US" altLang="zh-CN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&amp;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咨询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defTabSz="913809"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  <a:defRPr/>
                </a:pPr>
                <a:r>
                  <a:rPr lang="en-US" altLang="zh-CN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 IT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规划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marL="444265" lvl="1" indent="-172946" defTabSz="913809" fontAlgn="auto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  <a:defRPr/>
                </a:pPr>
                <a:r>
                  <a:rPr lang="en-US" altLang="zh-CN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 IT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运维体系规划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marL="444265" lvl="1" indent="-172946" defTabSz="913809" fontAlgn="auto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信息安全体系</a:t>
                </a:r>
                <a:r>
                  <a:rPr lang="zh-CN" altLang="en-US" sz="1400" kern="0" dirty="0" smtClean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规划</a:t>
                </a:r>
                <a:endParaRPr lang="en-US" altLang="zh-CN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34" name="组合 57"/>
            <p:cNvGrpSpPr>
              <a:grpSpLocks/>
            </p:cNvGrpSpPr>
            <p:nvPr/>
          </p:nvGrpSpPr>
          <p:grpSpPr bwMode="auto">
            <a:xfrm>
              <a:off x="3627804" y="3268664"/>
              <a:ext cx="2244725" cy="2079194"/>
              <a:chOff x="3471026" y="3267933"/>
              <a:chExt cx="2243974" cy="2079475"/>
            </a:xfrm>
          </p:grpSpPr>
          <p:grpSp>
            <p:nvGrpSpPr>
              <p:cNvPr id="35" name="组合 46"/>
              <p:cNvGrpSpPr>
                <a:grpSpLocks/>
              </p:cNvGrpSpPr>
              <p:nvPr/>
            </p:nvGrpSpPr>
            <p:grpSpPr bwMode="auto">
              <a:xfrm>
                <a:off x="3471026" y="3267933"/>
                <a:ext cx="1800794" cy="361165"/>
                <a:chOff x="8366938" y="3240548"/>
                <a:chExt cx="2286016" cy="438855"/>
              </a:xfrm>
            </p:grpSpPr>
            <p:grpSp>
              <p:nvGrpSpPr>
                <p:cNvPr id="37" name="Group 34"/>
                <p:cNvGrpSpPr>
                  <a:grpSpLocks/>
                </p:cNvGrpSpPr>
                <p:nvPr/>
              </p:nvGrpSpPr>
              <p:grpSpPr bwMode="auto">
                <a:xfrm>
                  <a:off x="8652690" y="3240548"/>
                  <a:ext cx="1849961" cy="434512"/>
                  <a:chOff x="406" y="980"/>
                  <a:chExt cx="2330" cy="294"/>
                </a:xfrm>
              </p:grpSpPr>
              <p:sp>
                <p:nvSpPr>
                  <p:cNvPr id="39" name="AutoShape 35"/>
                  <p:cNvSpPr>
                    <a:spLocks noChangeArrowheads="1"/>
                  </p:cNvSpPr>
                  <p:nvPr/>
                </p:nvSpPr>
                <p:spPr bwMode="gray">
                  <a:xfrm>
                    <a:off x="406" y="983"/>
                    <a:ext cx="2329" cy="29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E15D7C"/>
                      </a:gs>
                      <a:gs pos="50000">
                        <a:srgbClr val="E15D7C">
                          <a:gamma/>
                          <a:tint val="72941"/>
                          <a:invGamma/>
                        </a:srgbClr>
                      </a:gs>
                      <a:gs pos="100000">
                        <a:srgbClr val="E15D7C"/>
                      </a:gs>
                    </a:gsLst>
                    <a:lin ang="0" scaled="1"/>
                  </a:gradFill>
                  <a:ln w="12700">
                    <a:noFill/>
                    <a:round/>
                    <a:headEnd/>
                    <a:tailEnd/>
                  </a:ln>
                  <a:effectLst>
                    <a:outerShdw dist="35921" dir="2700000" algn="ctr" rotWithShape="0">
                      <a:srgbClr val="080808">
                        <a:alpha val="50000"/>
                      </a:srgbClr>
                    </a:outerShdw>
                  </a:effectLst>
                </p:spPr>
                <p:txBody>
                  <a:bodyPr wrap="none" anchor="ctr"/>
                  <a:lstStyle/>
                  <a:p>
                    <a:pPr defTabSz="913809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 dirty="0">
                      <a:solidFill>
                        <a:srgbClr val="DDE89A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40" name="AutoShape 36"/>
                  <p:cNvSpPr>
                    <a:spLocks noChangeArrowheads="1"/>
                  </p:cNvSpPr>
                  <p:nvPr/>
                </p:nvSpPr>
                <p:spPr bwMode="gray">
                  <a:xfrm flipH="1">
                    <a:off x="2620" y="1005"/>
                    <a:ext cx="104" cy="246"/>
                  </a:xfrm>
                  <a:prstGeom prst="moon">
                    <a:avLst>
                      <a:gd name="adj" fmla="val 22032"/>
                    </a:avLst>
                  </a:prstGeom>
                  <a:gradFill rotWithShape="1">
                    <a:gsLst>
                      <a:gs pos="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  <a:gs pos="50000">
                        <a:srgbClr val="FFFFFF">
                          <a:alpha val="84000"/>
                        </a:srgbClr>
                      </a:gs>
                      <a:gs pos="10000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defTabSz="913809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 dirty="0">
                      <a:solidFill>
                        <a:srgbClr val="DDE89A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41" name="AutoShape 37"/>
                  <p:cNvSpPr>
                    <a:spLocks noChangeArrowheads="1"/>
                  </p:cNvSpPr>
                  <p:nvPr/>
                </p:nvSpPr>
                <p:spPr bwMode="gray">
                  <a:xfrm>
                    <a:off x="420" y="1006"/>
                    <a:ext cx="104" cy="242"/>
                  </a:xfrm>
                  <a:prstGeom prst="moon">
                    <a:avLst>
                      <a:gd name="adj" fmla="val 22032"/>
                    </a:avLst>
                  </a:prstGeom>
                  <a:gradFill rotWithShape="1">
                    <a:gsLst>
                      <a:gs pos="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  <a:gs pos="50000">
                        <a:srgbClr val="FFFFFF">
                          <a:alpha val="84000"/>
                        </a:srgbClr>
                      </a:gs>
                      <a:gs pos="10000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defTabSz="913809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 dirty="0">
                      <a:solidFill>
                        <a:srgbClr val="DDE89A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sp>
              <p:nvSpPr>
                <p:cNvPr id="3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8366938" y="3246335"/>
                  <a:ext cx="2286544" cy="432152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>
                  <a:outerShdw dist="17961" dir="2700000" algn="ctr" rotWithShape="0">
                    <a:srgbClr val="000000"/>
                  </a:outerShdw>
                </a:effectLst>
              </p:spPr>
              <p:txBody>
                <a:bodyPr lIns="109023" tIns="54512" rIns="109023" bIns="54512">
                  <a:spAutoFit/>
                </a:bodyPr>
                <a:lstStyle/>
                <a:p>
                  <a:pPr algn="ctr" defTabSz="913809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600" b="1" kern="0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  <a:cs typeface="Arial" pitchFamily="34" charset="0"/>
                    </a:rPr>
                    <a:t>专业服务</a:t>
                  </a:r>
                  <a:endParaRPr lang="en-US" altLang="zh-CN" sz="1600" b="1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endParaRPr>
                </a:p>
              </p:txBody>
            </p:sp>
          </p:grpSp>
          <p:sp>
            <p:nvSpPr>
              <p:cNvPr id="36" name="Rectangle 23"/>
              <p:cNvSpPr>
                <a:spLocks noChangeArrowheads="1"/>
              </p:cNvSpPr>
              <p:nvPr/>
            </p:nvSpPr>
            <p:spPr bwMode="gray">
              <a:xfrm>
                <a:off x="3498005" y="3698213"/>
                <a:ext cx="2216995" cy="16491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09023" tIns="54512" rIns="109023" bIns="54512">
                <a:spAutoFit/>
              </a:bodyPr>
              <a:lstStyle/>
              <a:p>
                <a:pPr defTabSz="91380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-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基础架构评估与优化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defTabSz="91380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-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性能评估与优化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defTabSz="91380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-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基础架构监控平台建设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defTabSz="91380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-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业务监控平台建设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defTabSz="91380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-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流程管理平台建设</a:t>
                </a:r>
                <a:endParaRPr lang="en-US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defTabSz="91380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  </a:t>
                </a:r>
              </a:p>
              <a:p>
                <a:pPr defTabSz="91380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42" name="组合 64"/>
            <p:cNvGrpSpPr>
              <a:grpSpLocks/>
            </p:cNvGrpSpPr>
            <p:nvPr/>
          </p:nvGrpSpPr>
          <p:grpSpPr bwMode="auto">
            <a:xfrm>
              <a:off x="362317" y="836618"/>
              <a:ext cx="8299450" cy="3773487"/>
              <a:chOff x="232990" y="836712"/>
              <a:chExt cx="8299450" cy="3773488"/>
            </a:xfrm>
          </p:grpSpPr>
          <p:grpSp>
            <p:nvGrpSpPr>
              <p:cNvPr id="43" name="组合 60"/>
              <p:cNvGrpSpPr>
                <a:grpSpLocks/>
              </p:cNvGrpSpPr>
              <p:nvPr/>
            </p:nvGrpSpPr>
            <p:grpSpPr bwMode="auto">
              <a:xfrm>
                <a:off x="232990" y="836712"/>
                <a:ext cx="8299450" cy="3773488"/>
                <a:chOff x="206375" y="908050"/>
                <a:chExt cx="8299450" cy="3773488"/>
              </a:xfrm>
            </p:grpSpPr>
            <p:sp>
              <p:nvSpPr>
                <p:cNvPr id="45" name="Freeform 3"/>
                <p:cNvSpPr>
                  <a:spLocks/>
                </p:cNvSpPr>
                <p:nvPr/>
              </p:nvSpPr>
              <p:spPr bwMode="gray">
                <a:xfrm>
                  <a:off x="206375" y="1852612"/>
                  <a:ext cx="8299450" cy="2828926"/>
                </a:xfrm>
                <a:custGeom>
                  <a:avLst/>
                  <a:gdLst>
                    <a:gd name="connsiteX0" fmla="*/ 0 w 10000"/>
                    <a:gd name="connsiteY0" fmla="*/ 9677 h 10000"/>
                    <a:gd name="connsiteX1" fmla="*/ 0 w 10000"/>
                    <a:gd name="connsiteY1" fmla="*/ 10000 h 10000"/>
                    <a:gd name="connsiteX2" fmla="*/ 2124 w 10000"/>
                    <a:gd name="connsiteY2" fmla="*/ 10000 h 10000"/>
                    <a:gd name="connsiteX3" fmla="*/ 2566 w 10000"/>
                    <a:gd name="connsiteY3" fmla="*/ 6774 h 10000"/>
                    <a:gd name="connsiteX4" fmla="*/ 4690 w 10000"/>
                    <a:gd name="connsiteY4" fmla="*/ 6774 h 10000"/>
                    <a:gd name="connsiteX5" fmla="*/ 5221 w 10000"/>
                    <a:gd name="connsiteY5" fmla="*/ 3548 h 10000"/>
                    <a:gd name="connsiteX6" fmla="*/ 7345 w 10000"/>
                    <a:gd name="connsiteY6" fmla="*/ 3548 h 10000"/>
                    <a:gd name="connsiteX7" fmla="*/ 7876 w 10000"/>
                    <a:gd name="connsiteY7" fmla="*/ 323 h 10000"/>
                    <a:gd name="connsiteX8" fmla="*/ 10000 w 10000"/>
                    <a:gd name="connsiteY8" fmla="*/ 323 h 10000"/>
                    <a:gd name="connsiteX9" fmla="*/ 10000 w 10000"/>
                    <a:gd name="connsiteY9" fmla="*/ 0 h 10000"/>
                    <a:gd name="connsiteX10" fmla="*/ 9137 w 10000"/>
                    <a:gd name="connsiteY10" fmla="*/ 54 h 10000"/>
                    <a:gd name="connsiteX11" fmla="*/ 7876 w 10000"/>
                    <a:gd name="connsiteY11" fmla="*/ 0 h 10000"/>
                    <a:gd name="connsiteX12" fmla="*/ 7345 w 10000"/>
                    <a:gd name="connsiteY12" fmla="*/ 3226 h 10000"/>
                    <a:gd name="connsiteX13" fmla="*/ 5221 w 10000"/>
                    <a:gd name="connsiteY13" fmla="*/ 3226 h 10000"/>
                    <a:gd name="connsiteX14" fmla="*/ 4690 w 10000"/>
                    <a:gd name="connsiteY14" fmla="*/ 6452 h 10000"/>
                    <a:gd name="connsiteX15" fmla="*/ 2566 w 10000"/>
                    <a:gd name="connsiteY15" fmla="*/ 6452 h 10000"/>
                    <a:gd name="connsiteX16" fmla="*/ 2124 w 10000"/>
                    <a:gd name="connsiteY16" fmla="*/ 9677 h 10000"/>
                    <a:gd name="connsiteX17" fmla="*/ 0 w 10000"/>
                    <a:gd name="connsiteY17" fmla="*/ 9677 h 10000"/>
                    <a:gd name="connsiteX0" fmla="*/ 0 w 10000"/>
                    <a:gd name="connsiteY0" fmla="*/ 9677 h 10000"/>
                    <a:gd name="connsiteX1" fmla="*/ 0 w 10000"/>
                    <a:gd name="connsiteY1" fmla="*/ 10000 h 10000"/>
                    <a:gd name="connsiteX2" fmla="*/ 2124 w 10000"/>
                    <a:gd name="connsiteY2" fmla="*/ 10000 h 10000"/>
                    <a:gd name="connsiteX3" fmla="*/ 2566 w 10000"/>
                    <a:gd name="connsiteY3" fmla="*/ 6774 h 10000"/>
                    <a:gd name="connsiteX4" fmla="*/ 4690 w 10000"/>
                    <a:gd name="connsiteY4" fmla="*/ 6774 h 10000"/>
                    <a:gd name="connsiteX5" fmla="*/ 5221 w 10000"/>
                    <a:gd name="connsiteY5" fmla="*/ 3548 h 10000"/>
                    <a:gd name="connsiteX6" fmla="*/ 7345 w 10000"/>
                    <a:gd name="connsiteY6" fmla="*/ 3548 h 10000"/>
                    <a:gd name="connsiteX7" fmla="*/ 7876 w 10000"/>
                    <a:gd name="connsiteY7" fmla="*/ 323 h 10000"/>
                    <a:gd name="connsiteX8" fmla="*/ 10000 w 10000"/>
                    <a:gd name="connsiteY8" fmla="*/ 323 h 10000"/>
                    <a:gd name="connsiteX9" fmla="*/ 10000 w 10000"/>
                    <a:gd name="connsiteY9" fmla="*/ 0 h 10000"/>
                    <a:gd name="connsiteX10" fmla="*/ 9983 w 10000"/>
                    <a:gd name="connsiteY10" fmla="*/ 54 h 10000"/>
                    <a:gd name="connsiteX11" fmla="*/ 9137 w 10000"/>
                    <a:gd name="connsiteY11" fmla="*/ 54 h 10000"/>
                    <a:gd name="connsiteX12" fmla="*/ 7876 w 10000"/>
                    <a:gd name="connsiteY12" fmla="*/ 0 h 10000"/>
                    <a:gd name="connsiteX13" fmla="*/ 7345 w 10000"/>
                    <a:gd name="connsiteY13" fmla="*/ 3226 h 10000"/>
                    <a:gd name="connsiteX14" fmla="*/ 5221 w 10000"/>
                    <a:gd name="connsiteY14" fmla="*/ 3226 h 10000"/>
                    <a:gd name="connsiteX15" fmla="*/ 4690 w 10000"/>
                    <a:gd name="connsiteY15" fmla="*/ 6452 h 10000"/>
                    <a:gd name="connsiteX16" fmla="*/ 2566 w 10000"/>
                    <a:gd name="connsiteY16" fmla="*/ 6452 h 10000"/>
                    <a:gd name="connsiteX17" fmla="*/ 2124 w 10000"/>
                    <a:gd name="connsiteY17" fmla="*/ 9677 h 10000"/>
                    <a:gd name="connsiteX18" fmla="*/ 0 w 10000"/>
                    <a:gd name="connsiteY18" fmla="*/ 9677 h 10000"/>
                    <a:gd name="connsiteX0" fmla="*/ 0 w 10167"/>
                    <a:gd name="connsiteY0" fmla="*/ 10676 h 10999"/>
                    <a:gd name="connsiteX1" fmla="*/ 0 w 10167"/>
                    <a:gd name="connsiteY1" fmla="*/ 10999 h 10999"/>
                    <a:gd name="connsiteX2" fmla="*/ 2124 w 10167"/>
                    <a:gd name="connsiteY2" fmla="*/ 10999 h 10999"/>
                    <a:gd name="connsiteX3" fmla="*/ 2566 w 10167"/>
                    <a:gd name="connsiteY3" fmla="*/ 7773 h 10999"/>
                    <a:gd name="connsiteX4" fmla="*/ 4690 w 10167"/>
                    <a:gd name="connsiteY4" fmla="*/ 7773 h 10999"/>
                    <a:gd name="connsiteX5" fmla="*/ 5221 w 10167"/>
                    <a:gd name="connsiteY5" fmla="*/ 4547 h 10999"/>
                    <a:gd name="connsiteX6" fmla="*/ 7345 w 10167"/>
                    <a:gd name="connsiteY6" fmla="*/ 4547 h 10999"/>
                    <a:gd name="connsiteX7" fmla="*/ 7876 w 10167"/>
                    <a:gd name="connsiteY7" fmla="*/ 1322 h 10999"/>
                    <a:gd name="connsiteX8" fmla="*/ 10000 w 10167"/>
                    <a:gd name="connsiteY8" fmla="*/ 1322 h 10999"/>
                    <a:gd name="connsiteX9" fmla="*/ 10167 w 10167"/>
                    <a:gd name="connsiteY9" fmla="*/ 0 h 10999"/>
                    <a:gd name="connsiteX10" fmla="*/ 9983 w 10167"/>
                    <a:gd name="connsiteY10" fmla="*/ 1053 h 10999"/>
                    <a:gd name="connsiteX11" fmla="*/ 9137 w 10167"/>
                    <a:gd name="connsiteY11" fmla="*/ 1053 h 10999"/>
                    <a:gd name="connsiteX12" fmla="*/ 7876 w 10167"/>
                    <a:gd name="connsiteY12" fmla="*/ 999 h 10999"/>
                    <a:gd name="connsiteX13" fmla="*/ 7345 w 10167"/>
                    <a:gd name="connsiteY13" fmla="*/ 4225 h 10999"/>
                    <a:gd name="connsiteX14" fmla="*/ 5221 w 10167"/>
                    <a:gd name="connsiteY14" fmla="*/ 4225 h 10999"/>
                    <a:gd name="connsiteX15" fmla="*/ 4690 w 10167"/>
                    <a:gd name="connsiteY15" fmla="*/ 7451 h 10999"/>
                    <a:gd name="connsiteX16" fmla="*/ 2566 w 10167"/>
                    <a:gd name="connsiteY16" fmla="*/ 7451 h 10999"/>
                    <a:gd name="connsiteX17" fmla="*/ 2124 w 10167"/>
                    <a:gd name="connsiteY17" fmla="*/ 10676 h 10999"/>
                    <a:gd name="connsiteX18" fmla="*/ 0 w 10167"/>
                    <a:gd name="connsiteY18" fmla="*/ 10676 h 10999"/>
                    <a:gd name="connsiteX0" fmla="*/ 0 w 10250"/>
                    <a:gd name="connsiteY0" fmla="*/ 11675 h 11998"/>
                    <a:gd name="connsiteX1" fmla="*/ 0 w 10250"/>
                    <a:gd name="connsiteY1" fmla="*/ 11998 h 11998"/>
                    <a:gd name="connsiteX2" fmla="*/ 2124 w 10250"/>
                    <a:gd name="connsiteY2" fmla="*/ 11998 h 11998"/>
                    <a:gd name="connsiteX3" fmla="*/ 2566 w 10250"/>
                    <a:gd name="connsiteY3" fmla="*/ 8772 h 11998"/>
                    <a:gd name="connsiteX4" fmla="*/ 4690 w 10250"/>
                    <a:gd name="connsiteY4" fmla="*/ 8772 h 11998"/>
                    <a:gd name="connsiteX5" fmla="*/ 5221 w 10250"/>
                    <a:gd name="connsiteY5" fmla="*/ 5546 h 11998"/>
                    <a:gd name="connsiteX6" fmla="*/ 7345 w 10250"/>
                    <a:gd name="connsiteY6" fmla="*/ 5546 h 11998"/>
                    <a:gd name="connsiteX7" fmla="*/ 7876 w 10250"/>
                    <a:gd name="connsiteY7" fmla="*/ 2321 h 11998"/>
                    <a:gd name="connsiteX8" fmla="*/ 10000 w 10250"/>
                    <a:gd name="connsiteY8" fmla="*/ 2321 h 11998"/>
                    <a:gd name="connsiteX9" fmla="*/ 10250 w 10250"/>
                    <a:gd name="connsiteY9" fmla="*/ 0 h 11998"/>
                    <a:gd name="connsiteX10" fmla="*/ 9983 w 10250"/>
                    <a:gd name="connsiteY10" fmla="*/ 2052 h 11998"/>
                    <a:gd name="connsiteX11" fmla="*/ 9137 w 10250"/>
                    <a:gd name="connsiteY11" fmla="*/ 2052 h 11998"/>
                    <a:gd name="connsiteX12" fmla="*/ 7876 w 10250"/>
                    <a:gd name="connsiteY12" fmla="*/ 1998 h 11998"/>
                    <a:gd name="connsiteX13" fmla="*/ 7345 w 10250"/>
                    <a:gd name="connsiteY13" fmla="*/ 5224 h 11998"/>
                    <a:gd name="connsiteX14" fmla="*/ 5221 w 10250"/>
                    <a:gd name="connsiteY14" fmla="*/ 5224 h 11998"/>
                    <a:gd name="connsiteX15" fmla="*/ 4690 w 10250"/>
                    <a:gd name="connsiteY15" fmla="*/ 8450 h 11998"/>
                    <a:gd name="connsiteX16" fmla="*/ 2566 w 10250"/>
                    <a:gd name="connsiteY16" fmla="*/ 8450 h 11998"/>
                    <a:gd name="connsiteX17" fmla="*/ 2124 w 10250"/>
                    <a:gd name="connsiteY17" fmla="*/ 11675 h 11998"/>
                    <a:gd name="connsiteX18" fmla="*/ 0 w 10250"/>
                    <a:gd name="connsiteY18" fmla="*/ 11675 h 11998"/>
                    <a:gd name="connsiteX0" fmla="*/ 0 w 10250"/>
                    <a:gd name="connsiteY0" fmla="*/ 11675 h 11998"/>
                    <a:gd name="connsiteX1" fmla="*/ 0 w 10250"/>
                    <a:gd name="connsiteY1" fmla="*/ 11998 h 11998"/>
                    <a:gd name="connsiteX2" fmla="*/ 2124 w 10250"/>
                    <a:gd name="connsiteY2" fmla="*/ 11998 h 11998"/>
                    <a:gd name="connsiteX3" fmla="*/ 2566 w 10250"/>
                    <a:gd name="connsiteY3" fmla="*/ 8772 h 11998"/>
                    <a:gd name="connsiteX4" fmla="*/ 4690 w 10250"/>
                    <a:gd name="connsiteY4" fmla="*/ 8772 h 11998"/>
                    <a:gd name="connsiteX5" fmla="*/ 5221 w 10250"/>
                    <a:gd name="connsiteY5" fmla="*/ 5546 h 11998"/>
                    <a:gd name="connsiteX6" fmla="*/ 7345 w 10250"/>
                    <a:gd name="connsiteY6" fmla="*/ 5546 h 11998"/>
                    <a:gd name="connsiteX7" fmla="*/ 7876 w 10250"/>
                    <a:gd name="connsiteY7" fmla="*/ 2321 h 11998"/>
                    <a:gd name="connsiteX8" fmla="*/ 10000 w 10250"/>
                    <a:gd name="connsiteY8" fmla="*/ 2321 h 11998"/>
                    <a:gd name="connsiteX9" fmla="*/ 10250 w 10250"/>
                    <a:gd name="connsiteY9" fmla="*/ 0 h 11998"/>
                    <a:gd name="connsiteX10" fmla="*/ 9983 w 10250"/>
                    <a:gd name="connsiteY10" fmla="*/ 2052 h 11998"/>
                    <a:gd name="connsiteX11" fmla="*/ 9137 w 10250"/>
                    <a:gd name="connsiteY11" fmla="*/ 2052 h 11998"/>
                    <a:gd name="connsiteX12" fmla="*/ 7876 w 10250"/>
                    <a:gd name="connsiteY12" fmla="*/ 1998 h 11998"/>
                    <a:gd name="connsiteX13" fmla="*/ 7345 w 10250"/>
                    <a:gd name="connsiteY13" fmla="*/ 5224 h 11998"/>
                    <a:gd name="connsiteX14" fmla="*/ 5221 w 10250"/>
                    <a:gd name="connsiteY14" fmla="*/ 5224 h 11998"/>
                    <a:gd name="connsiteX15" fmla="*/ 4690 w 10250"/>
                    <a:gd name="connsiteY15" fmla="*/ 8450 h 11998"/>
                    <a:gd name="connsiteX16" fmla="*/ 2566 w 10250"/>
                    <a:gd name="connsiteY16" fmla="*/ 8450 h 11998"/>
                    <a:gd name="connsiteX17" fmla="*/ 2124 w 10250"/>
                    <a:gd name="connsiteY17" fmla="*/ 11675 h 11998"/>
                    <a:gd name="connsiteX18" fmla="*/ 0 w 10250"/>
                    <a:gd name="connsiteY18" fmla="*/ 11675 h 11998"/>
                    <a:gd name="connsiteX0" fmla="*/ 0 w 10250"/>
                    <a:gd name="connsiteY0" fmla="*/ 11675 h 11998"/>
                    <a:gd name="connsiteX1" fmla="*/ 0 w 10250"/>
                    <a:gd name="connsiteY1" fmla="*/ 11998 h 11998"/>
                    <a:gd name="connsiteX2" fmla="*/ 2124 w 10250"/>
                    <a:gd name="connsiteY2" fmla="*/ 11998 h 11998"/>
                    <a:gd name="connsiteX3" fmla="*/ 2566 w 10250"/>
                    <a:gd name="connsiteY3" fmla="*/ 8772 h 11998"/>
                    <a:gd name="connsiteX4" fmla="*/ 4690 w 10250"/>
                    <a:gd name="connsiteY4" fmla="*/ 8772 h 11998"/>
                    <a:gd name="connsiteX5" fmla="*/ 5221 w 10250"/>
                    <a:gd name="connsiteY5" fmla="*/ 5546 h 11998"/>
                    <a:gd name="connsiteX6" fmla="*/ 7345 w 10250"/>
                    <a:gd name="connsiteY6" fmla="*/ 5546 h 11998"/>
                    <a:gd name="connsiteX7" fmla="*/ 7876 w 10250"/>
                    <a:gd name="connsiteY7" fmla="*/ 2321 h 11998"/>
                    <a:gd name="connsiteX8" fmla="*/ 10000 w 10250"/>
                    <a:gd name="connsiteY8" fmla="*/ 2321 h 11998"/>
                    <a:gd name="connsiteX9" fmla="*/ 10250 w 10250"/>
                    <a:gd name="connsiteY9" fmla="*/ 0 h 11998"/>
                    <a:gd name="connsiteX10" fmla="*/ 9983 w 10250"/>
                    <a:gd name="connsiteY10" fmla="*/ 2052 h 11998"/>
                    <a:gd name="connsiteX11" fmla="*/ 9137 w 10250"/>
                    <a:gd name="connsiteY11" fmla="*/ 2052 h 11998"/>
                    <a:gd name="connsiteX12" fmla="*/ 7876 w 10250"/>
                    <a:gd name="connsiteY12" fmla="*/ 1998 h 11998"/>
                    <a:gd name="connsiteX13" fmla="*/ 7345 w 10250"/>
                    <a:gd name="connsiteY13" fmla="*/ 5224 h 11998"/>
                    <a:gd name="connsiteX14" fmla="*/ 5221 w 10250"/>
                    <a:gd name="connsiteY14" fmla="*/ 5224 h 11998"/>
                    <a:gd name="connsiteX15" fmla="*/ 4690 w 10250"/>
                    <a:gd name="connsiteY15" fmla="*/ 8450 h 11998"/>
                    <a:gd name="connsiteX16" fmla="*/ 2566 w 10250"/>
                    <a:gd name="connsiteY16" fmla="*/ 8450 h 11998"/>
                    <a:gd name="connsiteX17" fmla="*/ 2124 w 10250"/>
                    <a:gd name="connsiteY17" fmla="*/ 11675 h 11998"/>
                    <a:gd name="connsiteX18" fmla="*/ 0 w 10250"/>
                    <a:gd name="connsiteY18" fmla="*/ 11675 h 11998"/>
                    <a:gd name="connsiteX0" fmla="*/ 0 w 10250"/>
                    <a:gd name="connsiteY0" fmla="*/ 11675 h 11998"/>
                    <a:gd name="connsiteX1" fmla="*/ 0 w 10250"/>
                    <a:gd name="connsiteY1" fmla="*/ 11998 h 11998"/>
                    <a:gd name="connsiteX2" fmla="*/ 2124 w 10250"/>
                    <a:gd name="connsiteY2" fmla="*/ 11998 h 11998"/>
                    <a:gd name="connsiteX3" fmla="*/ 2566 w 10250"/>
                    <a:gd name="connsiteY3" fmla="*/ 8772 h 11998"/>
                    <a:gd name="connsiteX4" fmla="*/ 4690 w 10250"/>
                    <a:gd name="connsiteY4" fmla="*/ 8772 h 11998"/>
                    <a:gd name="connsiteX5" fmla="*/ 5221 w 10250"/>
                    <a:gd name="connsiteY5" fmla="*/ 5546 h 11998"/>
                    <a:gd name="connsiteX6" fmla="*/ 7345 w 10250"/>
                    <a:gd name="connsiteY6" fmla="*/ 5546 h 11998"/>
                    <a:gd name="connsiteX7" fmla="*/ 7876 w 10250"/>
                    <a:gd name="connsiteY7" fmla="*/ 2321 h 11998"/>
                    <a:gd name="connsiteX8" fmla="*/ 10000 w 10250"/>
                    <a:gd name="connsiteY8" fmla="*/ 2321 h 11998"/>
                    <a:gd name="connsiteX9" fmla="*/ 10250 w 10250"/>
                    <a:gd name="connsiteY9" fmla="*/ 0 h 11998"/>
                    <a:gd name="connsiteX10" fmla="*/ 9983 w 10250"/>
                    <a:gd name="connsiteY10" fmla="*/ 2052 h 11998"/>
                    <a:gd name="connsiteX11" fmla="*/ 9137 w 10250"/>
                    <a:gd name="connsiteY11" fmla="*/ 2052 h 11998"/>
                    <a:gd name="connsiteX12" fmla="*/ 7876 w 10250"/>
                    <a:gd name="connsiteY12" fmla="*/ 1998 h 11998"/>
                    <a:gd name="connsiteX13" fmla="*/ 7345 w 10250"/>
                    <a:gd name="connsiteY13" fmla="*/ 5224 h 11998"/>
                    <a:gd name="connsiteX14" fmla="*/ 5221 w 10250"/>
                    <a:gd name="connsiteY14" fmla="*/ 5224 h 11998"/>
                    <a:gd name="connsiteX15" fmla="*/ 4690 w 10250"/>
                    <a:gd name="connsiteY15" fmla="*/ 8450 h 11998"/>
                    <a:gd name="connsiteX16" fmla="*/ 2566 w 10250"/>
                    <a:gd name="connsiteY16" fmla="*/ 8450 h 11998"/>
                    <a:gd name="connsiteX17" fmla="*/ 2124 w 10250"/>
                    <a:gd name="connsiteY17" fmla="*/ 11675 h 11998"/>
                    <a:gd name="connsiteX18" fmla="*/ 0 w 10250"/>
                    <a:gd name="connsiteY18" fmla="*/ 11675 h 11998"/>
                    <a:gd name="connsiteX0" fmla="*/ 0 w 10333"/>
                    <a:gd name="connsiteY0" fmla="*/ 11675 h 11998"/>
                    <a:gd name="connsiteX1" fmla="*/ 0 w 10333"/>
                    <a:gd name="connsiteY1" fmla="*/ 11998 h 11998"/>
                    <a:gd name="connsiteX2" fmla="*/ 2124 w 10333"/>
                    <a:gd name="connsiteY2" fmla="*/ 11998 h 11998"/>
                    <a:gd name="connsiteX3" fmla="*/ 2566 w 10333"/>
                    <a:gd name="connsiteY3" fmla="*/ 8772 h 11998"/>
                    <a:gd name="connsiteX4" fmla="*/ 4690 w 10333"/>
                    <a:gd name="connsiteY4" fmla="*/ 8772 h 11998"/>
                    <a:gd name="connsiteX5" fmla="*/ 5221 w 10333"/>
                    <a:gd name="connsiteY5" fmla="*/ 5546 h 11998"/>
                    <a:gd name="connsiteX6" fmla="*/ 7345 w 10333"/>
                    <a:gd name="connsiteY6" fmla="*/ 5546 h 11998"/>
                    <a:gd name="connsiteX7" fmla="*/ 7876 w 10333"/>
                    <a:gd name="connsiteY7" fmla="*/ 2321 h 11998"/>
                    <a:gd name="connsiteX8" fmla="*/ 10000 w 10333"/>
                    <a:gd name="connsiteY8" fmla="*/ 2321 h 11998"/>
                    <a:gd name="connsiteX9" fmla="*/ 10333 w 10333"/>
                    <a:gd name="connsiteY9" fmla="*/ 0 h 11998"/>
                    <a:gd name="connsiteX10" fmla="*/ 9983 w 10333"/>
                    <a:gd name="connsiteY10" fmla="*/ 2052 h 11998"/>
                    <a:gd name="connsiteX11" fmla="*/ 9137 w 10333"/>
                    <a:gd name="connsiteY11" fmla="*/ 2052 h 11998"/>
                    <a:gd name="connsiteX12" fmla="*/ 7876 w 10333"/>
                    <a:gd name="connsiteY12" fmla="*/ 1998 h 11998"/>
                    <a:gd name="connsiteX13" fmla="*/ 7345 w 10333"/>
                    <a:gd name="connsiteY13" fmla="*/ 5224 h 11998"/>
                    <a:gd name="connsiteX14" fmla="*/ 5221 w 10333"/>
                    <a:gd name="connsiteY14" fmla="*/ 5224 h 11998"/>
                    <a:gd name="connsiteX15" fmla="*/ 4690 w 10333"/>
                    <a:gd name="connsiteY15" fmla="*/ 8450 h 11998"/>
                    <a:gd name="connsiteX16" fmla="*/ 2566 w 10333"/>
                    <a:gd name="connsiteY16" fmla="*/ 8450 h 11998"/>
                    <a:gd name="connsiteX17" fmla="*/ 2124 w 10333"/>
                    <a:gd name="connsiteY17" fmla="*/ 11675 h 11998"/>
                    <a:gd name="connsiteX18" fmla="*/ 0 w 10333"/>
                    <a:gd name="connsiteY18" fmla="*/ 11675 h 11998"/>
                    <a:gd name="connsiteX0" fmla="*/ 0 w 10333"/>
                    <a:gd name="connsiteY0" fmla="*/ 11675 h 11998"/>
                    <a:gd name="connsiteX1" fmla="*/ 0 w 10333"/>
                    <a:gd name="connsiteY1" fmla="*/ 11998 h 11998"/>
                    <a:gd name="connsiteX2" fmla="*/ 2124 w 10333"/>
                    <a:gd name="connsiteY2" fmla="*/ 11998 h 11998"/>
                    <a:gd name="connsiteX3" fmla="*/ 2566 w 10333"/>
                    <a:gd name="connsiteY3" fmla="*/ 8772 h 11998"/>
                    <a:gd name="connsiteX4" fmla="*/ 4690 w 10333"/>
                    <a:gd name="connsiteY4" fmla="*/ 8772 h 11998"/>
                    <a:gd name="connsiteX5" fmla="*/ 5221 w 10333"/>
                    <a:gd name="connsiteY5" fmla="*/ 5546 h 11998"/>
                    <a:gd name="connsiteX6" fmla="*/ 7345 w 10333"/>
                    <a:gd name="connsiteY6" fmla="*/ 5546 h 11998"/>
                    <a:gd name="connsiteX7" fmla="*/ 7876 w 10333"/>
                    <a:gd name="connsiteY7" fmla="*/ 2321 h 11998"/>
                    <a:gd name="connsiteX8" fmla="*/ 10000 w 10333"/>
                    <a:gd name="connsiteY8" fmla="*/ 2321 h 11998"/>
                    <a:gd name="connsiteX9" fmla="*/ 10333 w 10333"/>
                    <a:gd name="connsiteY9" fmla="*/ 0 h 11998"/>
                    <a:gd name="connsiteX10" fmla="*/ 9983 w 10333"/>
                    <a:gd name="connsiteY10" fmla="*/ 2052 h 11998"/>
                    <a:gd name="connsiteX11" fmla="*/ 9137 w 10333"/>
                    <a:gd name="connsiteY11" fmla="*/ 2052 h 11998"/>
                    <a:gd name="connsiteX12" fmla="*/ 7876 w 10333"/>
                    <a:gd name="connsiteY12" fmla="*/ 1998 h 11998"/>
                    <a:gd name="connsiteX13" fmla="*/ 7345 w 10333"/>
                    <a:gd name="connsiteY13" fmla="*/ 5224 h 11998"/>
                    <a:gd name="connsiteX14" fmla="*/ 5221 w 10333"/>
                    <a:gd name="connsiteY14" fmla="*/ 5224 h 11998"/>
                    <a:gd name="connsiteX15" fmla="*/ 4690 w 10333"/>
                    <a:gd name="connsiteY15" fmla="*/ 8450 h 11998"/>
                    <a:gd name="connsiteX16" fmla="*/ 2566 w 10333"/>
                    <a:gd name="connsiteY16" fmla="*/ 8450 h 11998"/>
                    <a:gd name="connsiteX17" fmla="*/ 2124 w 10333"/>
                    <a:gd name="connsiteY17" fmla="*/ 11675 h 11998"/>
                    <a:gd name="connsiteX18" fmla="*/ 0 w 10333"/>
                    <a:gd name="connsiteY18" fmla="*/ 11675 h 11998"/>
                    <a:gd name="connsiteX0" fmla="*/ 0 w 10353"/>
                    <a:gd name="connsiteY0" fmla="*/ 11675 h 11998"/>
                    <a:gd name="connsiteX1" fmla="*/ 0 w 10353"/>
                    <a:gd name="connsiteY1" fmla="*/ 11998 h 11998"/>
                    <a:gd name="connsiteX2" fmla="*/ 2124 w 10353"/>
                    <a:gd name="connsiteY2" fmla="*/ 11998 h 11998"/>
                    <a:gd name="connsiteX3" fmla="*/ 2566 w 10353"/>
                    <a:gd name="connsiteY3" fmla="*/ 8772 h 11998"/>
                    <a:gd name="connsiteX4" fmla="*/ 4690 w 10353"/>
                    <a:gd name="connsiteY4" fmla="*/ 8772 h 11998"/>
                    <a:gd name="connsiteX5" fmla="*/ 5221 w 10353"/>
                    <a:gd name="connsiteY5" fmla="*/ 5546 h 11998"/>
                    <a:gd name="connsiteX6" fmla="*/ 7345 w 10353"/>
                    <a:gd name="connsiteY6" fmla="*/ 5546 h 11998"/>
                    <a:gd name="connsiteX7" fmla="*/ 7876 w 10353"/>
                    <a:gd name="connsiteY7" fmla="*/ 2321 h 11998"/>
                    <a:gd name="connsiteX8" fmla="*/ 10000 w 10353"/>
                    <a:gd name="connsiteY8" fmla="*/ 2321 h 11998"/>
                    <a:gd name="connsiteX9" fmla="*/ 9992 w 10353"/>
                    <a:gd name="connsiteY9" fmla="*/ 2298 h 11998"/>
                    <a:gd name="connsiteX10" fmla="*/ 10333 w 10353"/>
                    <a:gd name="connsiteY10" fmla="*/ 0 h 11998"/>
                    <a:gd name="connsiteX11" fmla="*/ 9983 w 10353"/>
                    <a:gd name="connsiteY11" fmla="*/ 2052 h 11998"/>
                    <a:gd name="connsiteX12" fmla="*/ 9137 w 10353"/>
                    <a:gd name="connsiteY12" fmla="*/ 2052 h 11998"/>
                    <a:gd name="connsiteX13" fmla="*/ 7876 w 10353"/>
                    <a:gd name="connsiteY13" fmla="*/ 1998 h 11998"/>
                    <a:gd name="connsiteX14" fmla="*/ 7345 w 10353"/>
                    <a:gd name="connsiteY14" fmla="*/ 5224 h 11998"/>
                    <a:gd name="connsiteX15" fmla="*/ 5221 w 10353"/>
                    <a:gd name="connsiteY15" fmla="*/ 5224 h 11998"/>
                    <a:gd name="connsiteX16" fmla="*/ 4690 w 10353"/>
                    <a:gd name="connsiteY16" fmla="*/ 8450 h 11998"/>
                    <a:gd name="connsiteX17" fmla="*/ 2566 w 10353"/>
                    <a:gd name="connsiteY17" fmla="*/ 8450 h 11998"/>
                    <a:gd name="connsiteX18" fmla="*/ 2124 w 10353"/>
                    <a:gd name="connsiteY18" fmla="*/ 11675 h 11998"/>
                    <a:gd name="connsiteX19" fmla="*/ 0 w 10353"/>
                    <a:gd name="connsiteY19" fmla="*/ 11675 h 11998"/>
                    <a:gd name="connsiteX0" fmla="*/ 0 w 10472"/>
                    <a:gd name="connsiteY0" fmla="*/ 12062 h 12385"/>
                    <a:gd name="connsiteX1" fmla="*/ 0 w 10472"/>
                    <a:gd name="connsiteY1" fmla="*/ 12385 h 12385"/>
                    <a:gd name="connsiteX2" fmla="*/ 2124 w 10472"/>
                    <a:gd name="connsiteY2" fmla="*/ 12385 h 12385"/>
                    <a:gd name="connsiteX3" fmla="*/ 2566 w 10472"/>
                    <a:gd name="connsiteY3" fmla="*/ 9159 h 12385"/>
                    <a:gd name="connsiteX4" fmla="*/ 4690 w 10472"/>
                    <a:gd name="connsiteY4" fmla="*/ 9159 h 12385"/>
                    <a:gd name="connsiteX5" fmla="*/ 5221 w 10472"/>
                    <a:gd name="connsiteY5" fmla="*/ 5933 h 12385"/>
                    <a:gd name="connsiteX6" fmla="*/ 7345 w 10472"/>
                    <a:gd name="connsiteY6" fmla="*/ 5933 h 12385"/>
                    <a:gd name="connsiteX7" fmla="*/ 7876 w 10472"/>
                    <a:gd name="connsiteY7" fmla="*/ 2708 h 12385"/>
                    <a:gd name="connsiteX8" fmla="*/ 10000 w 10472"/>
                    <a:gd name="connsiteY8" fmla="*/ 2708 h 12385"/>
                    <a:gd name="connsiteX9" fmla="*/ 10417 w 10472"/>
                    <a:gd name="connsiteY9" fmla="*/ 387 h 12385"/>
                    <a:gd name="connsiteX10" fmla="*/ 10333 w 10472"/>
                    <a:gd name="connsiteY10" fmla="*/ 387 h 12385"/>
                    <a:gd name="connsiteX11" fmla="*/ 9983 w 10472"/>
                    <a:gd name="connsiteY11" fmla="*/ 2439 h 12385"/>
                    <a:gd name="connsiteX12" fmla="*/ 9137 w 10472"/>
                    <a:gd name="connsiteY12" fmla="*/ 2439 h 12385"/>
                    <a:gd name="connsiteX13" fmla="*/ 7876 w 10472"/>
                    <a:gd name="connsiteY13" fmla="*/ 2385 h 12385"/>
                    <a:gd name="connsiteX14" fmla="*/ 7345 w 10472"/>
                    <a:gd name="connsiteY14" fmla="*/ 5611 h 12385"/>
                    <a:gd name="connsiteX15" fmla="*/ 5221 w 10472"/>
                    <a:gd name="connsiteY15" fmla="*/ 5611 h 12385"/>
                    <a:gd name="connsiteX16" fmla="*/ 4690 w 10472"/>
                    <a:gd name="connsiteY16" fmla="*/ 8837 h 12385"/>
                    <a:gd name="connsiteX17" fmla="*/ 2566 w 10472"/>
                    <a:gd name="connsiteY17" fmla="*/ 8837 h 12385"/>
                    <a:gd name="connsiteX18" fmla="*/ 2124 w 10472"/>
                    <a:gd name="connsiteY18" fmla="*/ 12062 h 12385"/>
                    <a:gd name="connsiteX19" fmla="*/ 0 w 10472"/>
                    <a:gd name="connsiteY19" fmla="*/ 12062 h 12385"/>
                    <a:gd name="connsiteX0" fmla="*/ 0 w 11138"/>
                    <a:gd name="connsiteY0" fmla="*/ 12062 h 12385"/>
                    <a:gd name="connsiteX1" fmla="*/ 0 w 11138"/>
                    <a:gd name="connsiteY1" fmla="*/ 12385 h 12385"/>
                    <a:gd name="connsiteX2" fmla="*/ 2124 w 11138"/>
                    <a:gd name="connsiteY2" fmla="*/ 12385 h 12385"/>
                    <a:gd name="connsiteX3" fmla="*/ 2566 w 11138"/>
                    <a:gd name="connsiteY3" fmla="*/ 9159 h 12385"/>
                    <a:gd name="connsiteX4" fmla="*/ 4690 w 11138"/>
                    <a:gd name="connsiteY4" fmla="*/ 9159 h 12385"/>
                    <a:gd name="connsiteX5" fmla="*/ 5221 w 11138"/>
                    <a:gd name="connsiteY5" fmla="*/ 5933 h 12385"/>
                    <a:gd name="connsiteX6" fmla="*/ 7345 w 11138"/>
                    <a:gd name="connsiteY6" fmla="*/ 5933 h 12385"/>
                    <a:gd name="connsiteX7" fmla="*/ 7876 w 11138"/>
                    <a:gd name="connsiteY7" fmla="*/ 2708 h 12385"/>
                    <a:gd name="connsiteX8" fmla="*/ 10000 w 11138"/>
                    <a:gd name="connsiteY8" fmla="*/ 2708 h 12385"/>
                    <a:gd name="connsiteX9" fmla="*/ 11083 w 11138"/>
                    <a:gd name="connsiteY9" fmla="*/ 387 h 12385"/>
                    <a:gd name="connsiteX10" fmla="*/ 10333 w 11138"/>
                    <a:gd name="connsiteY10" fmla="*/ 387 h 12385"/>
                    <a:gd name="connsiteX11" fmla="*/ 9983 w 11138"/>
                    <a:gd name="connsiteY11" fmla="*/ 2439 h 12385"/>
                    <a:gd name="connsiteX12" fmla="*/ 9137 w 11138"/>
                    <a:gd name="connsiteY12" fmla="*/ 2439 h 12385"/>
                    <a:gd name="connsiteX13" fmla="*/ 7876 w 11138"/>
                    <a:gd name="connsiteY13" fmla="*/ 2385 h 12385"/>
                    <a:gd name="connsiteX14" fmla="*/ 7345 w 11138"/>
                    <a:gd name="connsiteY14" fmla="*/ 5611 h 12385"/>
                    <a:gd name="connsiteX15" fmla="*/ 5221 w 11138"/>
                    <a:gd name="connsiteY15" fmla="*/ 5611 h 12385"/>
                    <a:gd name="connsiteX16" fmla="*/ 4690 w 11138"/>
                    <a:gd name="connsiteY16" fmla="*/ 8837 h 12385"/>
                    <a:gd name="connsiteX17" fmla="*/ 2566 w 11138"/>
                    <a:gd name="connsiteY17" fmla="*/ 8837 h 12385"/>
                    <a:gd name="connsiteX18" fmla="*/ 2124 w 11138"/>
                    <a:gd name="connsiteY18" fmla="*/ 12062 h 12385"/>
                    <a:gd name="connsiteX19" fmla="*/ 0 w 11138"/>
                    <a:gd name="connsiteY19" fmla="*/ 12062 h 12385"/>
                    <a:gd name="connsiteX0" fmla="*/ 0 w 11138"/>
                    <a:gd name="connsiteY0" fmla="*/ 12062 h 12385"/>
                    <a:gd name="connsiteX1" fmla="*/ 0 w 11138"/>
                    <a:gd name="connsiteY1" fmla="*/ 12385 h 12385"/>
                    <a:gd name="connsiteX2" fmla="*/ 2124 w 11138"/>
                    <a:gd name="connsiteY2" fmla="*/ 12385 h 12385"/>
                    <a:gd name="connsiteX3" fmla="*/ 2566 w 11138"/>
                    <a:gd name="connsiteY3" fmla="*/ 9159 h 12385"/>
                    <a:gd name="connsiteX4" fmla="*/ 4690 w 11138"/>
                    <a:gd name="connsiteY4" fmla="*/ 9159 h 12385"/>
                    <a:gd name="connsiteX5" fmla="*/ 5221 w 11138"/>
                    <a:gd name="connsiteY5" fmla="*/ 5933 h 12385"/>
                    <a:gd name="connsiteX6" fmla="*/ 7345 w 11138"/>
                    <a:gd name="connsiteY6" fmla="*/ 5933 h 12385"/>
                    <a:gd name="connsiteX7" fmla="*/ 7876 w 11138"/>
                    <a:gd name="connsiteY7" fmla="*/ 2708 h 12385"/>
                    <a:gd name="connsiteX8" fmla="*/ 10000 w 11138"/>
                    <a:gd name="connsiteY8" fmla="*/ 2708 h 12385"/>
                    <a:gd name="connsiteX9" fmla="*/ 11083 w 11138"/>
                    <a:gd name="connsiteY9" fmla="*/ 387 h 12385"/>
                    <a:gd name="connsiteX10" fmla="*/ 10333 w 11138"/>
                    <a:gd name="connsiteY10" fmla="*/ 387 h 12385"/>
                    <a:gd name="connsiteX11" fmla="*/ 9983 w 11138"/>
                    <a:gd name="connsiteY11" fmla="*/ 2439 h 12385"/>
                    <a:gd name="connsiteX12" fmla="*/ 9137 w 11138"/>
                    <a:gd name="connsiteY12" fmla="*/ 2439 h 12385"/>
                    <a:gd name="connsiteX13" fmla="*/ 7876 w 11138"/>
                    <a:gd name="connsiteY13" fmla="*/ 2385 h 12385"/>
                    <a:gd name="connsiteX14" fmla="*/ 7345 w 11138"/>
                    <a:gd name="connsiteY14" fmla="*/ 5611 h 12385"/>
                    <a:gd name="connsiteX15" fmla="*/ 5221 w 11138"/>
                    <a:gd name="connsiteY15" fmla="*/ 5611 h 12385"/>
                    <a:gd name="connsiteX16" fmla="*/ 4690 w 11138"/>
                    <a:gd name="connsiteY16" fmla="*/ 8837 h 12385"/>
                    <a:gd name="connsiteX17" fmla="*/ 2566 w 11138"/>
                    <a:gd name="connsiteY17" fmla="*/ 8837 h 12385"/>
                    <a:gd name="connsiteX18" fmla="*/ 2124 w 11138"/>
                    <a:gd name="connsiteY18" fmla="*/ 12062 h 12385"/>
                    <a:gd name="connsiteX19" fmla="*/ 0 w 11138"/>
                    <a:gd name="connsiteY19" fmla="*/ 12062 h 12385"/>
                    <a:gd name="connsiteX0" fmla="*/ 0 w 11138"/>
                    <a:gd name="connsiteY0" fmla="*/ 12062 h 12385"/>
                    <a:gd name="connsiteX1" fmla="*/ 0 w 11138"/>
                    <a:gd name="connsiteY1" fmla="*/ 12385 h 12385"/>
                    <a:gd name="connsiteX2" fmla="*/ 2124 w 11138"/>
                    <a:gd name="connsiteY2" fmla="*/ 12385 h 12385"/>
                    <a:gd name="connsiteX3" fmla="*/ 2566 w 11138"/>
                    <a:gd name="connsiteY3" fmla="*/ 9159 h 12385"/>
                    <a:gd name="connsiteX4" fmla="*/ 4690 w 11138"/>
                    <a:gd name="connsiteY4" fmla="*/ 9159 h 12385"/>
                    <a:gd name="connsiteX5" fmla="*/ 5221 w 11138"/>
                    <a:gd name="connsiteY5" fmla="*/ 5933 h 12385"/>
                    <a:gd name="connsiteX6" fmla="*/ 7345 w 11138"/>
                    <a:gd name="connsiteY6" fmla="*/ 5933 h 12385"/>
                    <a:gd name="connsiteX7" fmla="*/ 7876 w 11138"/>
                    <a:gd name="connsiteY7" fmla="*/ 2708 h 12385"/>
                    <a:gd name="connsiteX8" fmla="*/ 10000 w 11138"/>
                    <a:gd name="connsiteY8" fmla="*/ 2708 h 12385"/>
                    <a:gd name="connsiteX9" fmla="*/ 11083 w 11138"/>
                    <a:gd name="connsiteY9" fmla="*/ 387 h 12385"/>
                    <a:gd name="connsiteX10" fmla="*/ 10333 w 11138"/>
                    <a:gd name="connsiteY10" fmla="*/ 387 h 12385"/>
                    <a:gd name="connsiteX11" fmla="*/ 9983 w 11138"/>
                    <a:gd name="connsiteY11" fmla="*/ 2439 h 12385"/>
                    <a:gd name="connsiteX12" fmla="*/ 9137 w 11138"/>
                    <a:gd name="connsiteY12" fmla="*/ 2439 h 12385"/>
                    <a:gd name="connsiteX13" fmla="*/ 7876 w 11138"/>
                    <a:gd name="connsiteY13" fmla="*/ 2385 h 12385"/>
                    <a:gd name="connsiteX14" fmla="*/ 7345 w 11138"/>
                    <a:gd name="connsiteY14" fmla="*/ 5611 h 12385"/>
                    <a:gd name="connsiteX15" fmla="*/ 5221 w 11138"/>
                    <a:gd name="connsiteY15" fmla="*/ 5611 h 12385"/>
                    <a:gd name="connsiteX16" fmla="*/ 4690 w 11138"/>
                    <a:gd name="connsiteY16" fmla="*/ 8837 h 12385"/>
                    <a:gd name="connsiteX17" fmla="*/ 2566 w 11138"/>
                    <a:gd name="connsiteY17" fmla="*/ 8837 h 12385"/>
                    <a:gd name="connsiteX18" fmla="*/ 2124 w 11138"/>
                    <a:gd name="connsiteY18" fmla="*/ 12062 h 12385"/>
                    <a:gd name="connsiteX19" fmla="*/ 0 w 11138"/>
                    <a:gd name="connsiteY19" fmla="*/ 12062 h 12385"/>
                    <a:gd name="connsiteX0" fmla="*/ 0 w 11121"/>
                    <a:gd name="connsiteY0" fmla="*/ 11694 h 12017"/>
                    <a:gd name="connsiteX1" fmla="*/ 0 w 11121"/>
                    <a:gd name="connsiteY1" fmla="*/ 12017 h 12017"/>
                    <a:gd name="connsiteX2" fmla="*/ 2124 w 11121"/>
                    <a:gd name="connsiteY2" fmla="*/ 12017 h 12017"/>
                    <a:gd name="connsiteX3" fmla="*/ 2566 w 11121"/>
                    <a:gd name="connsiteY3" fmla="*/ 8791 h 12017"/>
                    <a:gd name="connsiteX4" fmla="*/ 4690 w 11121"/>
                    <a:gd name="connsiteY4" fmla="*/ 8791 h 12017"/>
                    <a:gd name="connsiteX5" fmla="*/ 5221 w 11121"/>
                    <a:gd name="connsiteY5" fmla="*/ 5565 h 12017"/>
                    <a:gd name="connsiteX6" fmla="*/ 7345 w 11121"/>
                    <a:gd name="connsiteY6" fmla="*/ 5565 h 12017"/>
                    <a:gd name="connsiteX7" fmla="*/ 7876 w 11121"/>
                    <a:gd name="connsiteY7" fmla="*/ 2340 h 12017"/>
                    <a:gd name="connsiteX8" fmla="*/ 10000 w 11121"/>
                    <a:gd name="connsiteY8" fmla="*/ 2340 h 12017"/>
                    <a:gd name="connsiteX9" fmla="*/ 11083 w 11121"/>
                    <a:gd name="connsiteY9" fmla="*/ 19 h 12017"/>
                    <a:gd name="connsiteX10" fmla="*/ 10333 w 11121"/>
                    <a:gd name="connsiteY10" fmla="*/ 19 h 12017"/>
                    <a:gd name="connsiteX11" fmla="*/ 9983 w 11121"/>
                    <a:gd name="connsiteY11" fmla="*/ 2071 h 12017"/>
                    <a:gd name="connsiteX12" fmla="*/ 9137 w 11121"/>
                    <a:gd name="connsiteY12" fmla="*/ 2071 h 12017"/>
                    <a:gd name="connsiteX13" fmla="*/ 7876 w 11121"/>
                    <a:gd name="connsiteY13" fmla="*/ 2017 h 12017"/>
                    <a:gd name="connsiteX14" fmla="*/ 7345 w 11121"/>
                    <a:gd name="connsiteY14" fmla="*/ 5243 h 12017"/>
                    <a:gd name="connsiteX15" fmla="*/ 5221 w 11121"/>
                    <a:gd name="connsiteY15" fmla="*/ 5243 h 12017"/>
                    <a:gd name="connsiteX16" fmla="*/ 4690 w 11121"/>
                    <a:gd name="connsiteY16" fmla="*/ 8469 h 12017"/>
                    <a:gd name="connsiteX17" fmla="*/ 2566 w 11121"/>
                    <a:gd name="connsiteY17" fmla="*/ 8469 h 12017"/>
                    <a:gd name="connsiteX18" fmla="*/ 2124 w 11121"/>
                    <a:gd name="connsiteY18" fmla="*/ 11694 h 12017"/>
                    <a:gd name="connsiteX19" fmla="*/ 0 w 11121"/>
                    <a:gd name="connsiteY19" fmla="*/ 11694 h 12017"/>
                    <a:gd name="connsiteX0" fmla="*/ 0 w 11538"/>
                    <a:gd name="connsiteY0" fmla="*/ 11694 h 12017"/>
                    <a:gd name="connsiteX1" fmla="*/ 0 w 11538"/>
                    <a:gd name="connsiteY1" fmla="*/ 12017 h 12017"/>
                    <a:gd name="connsiteX2" fmla="*/ 2124 w 11538"/>
                    <a:gd name="connsiteY2" fmla="*/ 12017 h 12017"/>
                    <a:gd name="connsiteX3" fmla="*/ 2566 w 11538"/>
                    <a:gd name="connsiteY3" fmla="*/ 8791 h 12017"/>
                    <a:gd name="connsiteX4" fmla="*/ 4690 w 11538"/>
                    <a:gd name="connsiteY4" fmla="*/ 8791 h 12017"/>
                    <a:gd name="connsiteX5" fmla="*/ 5221 w 11538"/>
                    <a:gd name="connsiteY5" fmla="*/ 5565 h 12017"/>
                    <a:gd name="connsiteX6" fmla="*/ 7345 w 11538"/>
                    <a:gd name="connsiteY6" fmla="*/ 5565 h 12017"/>
                    <a:gd name="connsiteX7" fmla="*/ 7876 w 11538"/>
                    <a:gd name="connsiteY7" fmla="*/ 2340 h 12017"/>
                    <a:gd name="connsiteX8" fmla="*/ 10000 w 11538"/>
                    <a:gd name="connsiteY8" fmla="*/ 2340 h 12017"/>
                    <a:gd name="connsiteX9" fmla="*/ 11500 w 11538"/>
                    <a:gd name="connsiteY9" fmla="*/ 19 h 12017"/>
                    <a:gd name="connsiteX10" fmla="*/ 10333 w 11538"/>
                    <a:gd name="connsiteY10" fmla="*/ 19 h 12017"/>
                    <a:gd name="connsiteX11" fmla="*/ 9983 w 11538"/>
                    <a:gd name="connsiteY11" fmla="*/ 2071 h 12017"/>
                    <a:gd name="connsiteX12" fmla="*/ 9137 w 11538"/>
                    <a:gd name="connsiteY12" fmla="*/ 2071 h 12017"/>
                    <a:gd name="connsiteX13" fmla="*/ 7876 w 11538"/>
                    <a:gd name="connsiteY13" fmla="*/ 2017 h 12017"/>
                    <a:gd name="connsiteX14" fmla="*/ 7345 w 11538"/>
                    <a:gd name="connsiteY14" fmla="*/ 5243 h 12017"/>
                    <a:gd name="connsiteX15" fmla="*/ 5221 w 11538"/>
                    <a:gd name="connsiteY15" fmla="*/ 5243 h 12017"/>
                    <a:gd name="connsiteX16" fmla="*/ 4690 w 11538"/>
                    <a:gd name="connsiteY16" fmla="*/ 8469 h 12017"/>
                    <a:gd name="connsiteX17" fmla="*/ 2566 w 11538"/>
                    <a:gd name="connsiteY17" fmla="*/ 8469 h 12017"/>
                    <a:gd name="connsiteX18" fmla="*/ 2124 w 11538"/>
                    <a:gd name="connsiteY18" fmla="*/ 11694 h 12017"/>
                    <a:gd name="connsiteX19" fmla="*/ 0 w 11538"/>
                    <a:gd name="connsiteY19" fmla="*/ 11694 h 12017"/>
                    <a:gd name="connsiteX0" fmla="*/ 0 w 11871"/>
                    <a:gd name="connsiteY0" fmla="*/ 11694 h 12017"/>
                    <a:gd name="connsiteX1" fmla="*/ 0 w 11871"/>
                    <a:gd name="connsiteY1" fmla="*/ 12017 h 12017"/>
                    <a:gd name="connsiteX2" fmla="*/ 2124 w 11871"/>
                    <a:gd name="connsiteY2" fmla="*/ 12017 h 12017"/>
                    <a:gd name="connsiteX3" fmla="*/ 2566 w 11871"/>
                    <a:gd name="connsiteY3" fmla="*/ 8791 h 12017"/>
                    <a:gd name="connsiteX4" fmla="*/ 4690 w 11871"/>
                    <a:gd name="connsiteY4" fmla="*/ 8791 h 12017"/>
                    <a:gd name="connsiteX5" fmla="*/ 5221 w 11871"/>
                    <a:gd name="connsiteY5" fmla="*/ 5565 h 12017"/>
                    <a:gd name="connsiteX6" fmla="*/ 7345 w 11871"/>
                    <a:gd name="connsiteY6" fmla="*/ 5565 h 12017"/>
                    <a:gd name="connsiteX7" fmla="*/ 7876 w 11871"/>
                    <a:gd name="connsiteY7" fmla="*/ 2340 h 12017"/>
                    <a:gd name="connsiteX8" fmla="*/ 10000 w 11871"/>
                    <a:gd name="connsiteY8" fmla="*/ 2340 h 12017"/>
                    <a:gd name="connsiteX9" fmla="*/ 11833 w 11871"/>
                    <a:gd name="connsiteY9" fmla="*/ 19 h 12017"/>
                    <a:gd name="connsiteX10" fmla="*/ 10333 w 11871"/>
                    <a:gd name="connsiteY10" fmla="*/ 19 h 12017"/>
                    <a:gd name="connsiteX11" fmla="*/ 9983 w 11871"/>
                    <a:gd name="connsiteY11" fmla="*/ 2071 h 12017"/>
                    <a:gd name="connsiteX12" fmla="*/ 9137 w 11871"/>
                    <a:gd name="connsiteY12" fmla="*/ 2071 h 12017"/>
                    <a:gd name="connsiteX13" fmla="*/ 7876 w 11871"/>
                    <a:gd name="connsiteY13" fmla="*/ 2017 h 12017"/>
                    <a:gd name="connsiteX14" fmla="*/ 7345 w 11871"/>
                    <a:gd name="connsiteY14" fmla="*/ 5243 h 12017"/>
                    <a:gd name="connsiteX15" fmla="*/ 5221 w 11871"/>
                    <a:gd name="connsiteY15" fmla="*/ 5243 h 12017"/>
                    <a:gd name="connsiteX16" fmla="*/ 4690 w 11871"/>
                    <a:gd name="connsiteY16" fmla="*/ 8469 h 12017"/>
                    <a:gd name="connsiteX17" fmla="*/ 2566 w 11871"/>
                    <a:gd name="connsiteY17" fmla="*/ 8469 h 12017"/>
                    <a:gd name="connsiteX18" fmla="*/ 2124 w 11871"/>
                    <a:gd name="connsiteY18" fmla="*/ 11694 h 12017"/>
                    <a:gd name="connsiteX19" fmla="*/ 0 w 11871"/>
                    <a:gd name="connsiteY19" fmla="*/ 11694 h 12017"/>
                    <a:gd name="connsiteX0" fmla="*/ 0 w 11924"/>
                    <a:gd name="connsiteY0" fmla="*/ 11694 h 12017"/>
                    <a:gd name="connsiteX1" fmla="*/ 0 w 11924"/>
                    <a:gd name="connsiteY1" fmla="*/ 12017 h 12017"/>
                    <a:gd name="connsiteX2" fmla="*/ 2124 w 11924"/>
                    <a:gd name="connsiteY2" fmla="*/ 12017 h 12017"/>
                    <a:gd name="connsiteX3" fmla="*/ 2566 w 11924"/>
                    <a:gd name="connsiteY3" fmla="*/ 8791 h 12017"/>
                    <a:gd name="connsiteX4" fmla="*/ 4690 w 11924"/>
                    <a:gd name="connsiteY4" fmla="*/ 8791 h 12017"/>
                    <a:gd name="connsiteX5" fmla="*/ 5221 w 11924"/>
                    <a:gd name="connsiteY5" fmla="*/ 5565 h 12017"/>
                    <a:gd name="connsiteX6" fmla="*/ 7345 w 11924"/>
                    <a:gd name="connsiteY6" fmla="*/ 5565 h 12017"/>
                    <a:gd name="connsiteX7" fmla="*/ 7876 w 11924"/>
                    <a:gd name="connsiteY7" fmla="*/ 2340 h 12017"/>
                    <a:gd name="connsiteX8" fmla="*/ 10000 w 11924"/>
                    <a:gd name="connsiteY8" fmla="*/ 2340 h 12017"/>
                    <a:gd name="connsiteX9" fmla="*/ 10882 w 11924"/>
                    <a:gd name="connsiteY9" fmla="*/ 1002 h 12017"/>
                    <a:gd name="connsiteX10" fmla="*/ 11833 w 11924"/>
                    <a:gd name="connsiteY10" fmla="*/ 19 h 12017"/>
                    <a:gd name="connsiteX11" fmla="*/ 10333 w 11924"/>
                    <a:gd name="connsiteY11" fmla="*/ 19 h 12017"/>
                    <a:gd name="connsiteX12" fmla="*/ 9983 w 11924"/>
                    <a:gd name="connsiteY12" fmla="*/ 2071 h 12017"/>
                    <a:gd name="connsiteX13" fmla="*/ 9137 w 11924"/>
                    <a:gd name="connsiteY13" fmla="*/ 2071 h 12017"/>
                    <a:gd name="connsiteX14" fmla="*/ 7876 w 11924"/>
                    <a:gd name="connsiteY14" fmla="*/ 2017 h 12017"/>
                    <a:gd name="connsiteX15" fmla="*/ 7345 w 11924"/>
                    <a:gd name="connsiteY15" fmla="*/ 5243 h 12017"/>
                    <a:gd name="connsiteX16" fmla="*/ 5221 w 11924"/>
                    <a:gd name="connsiteY16" fmla="*/ 5243 h 12017"/>
                    <a:gd name="connsiteX17" fmla="*/ 4690 w 11924"/>
                    <a:gd name="connsiteY17" fmla="*/ 8469 h 12017"/>
                    <a:gd name="connsiteX18" fmla="*/ 2566 w 11924"/>
                    <a:gd name="connsiteY18" fmla="*/ 8469 h 12017"/>
                    <a:gd name="connsiteX19" fmla="*/ 2124 w 11924"/>
                    <a:gd name="connsiteY19" fmla="*/ 11694 h 12017"/>
                    <a:gd name="connsiteX20" fmla="*/ 0 w 11924"/>
                    <a:gd name="connsiteY20" fmla="*/ 11694 h 12017"/>
                    <a:gd name="connsiteX0" fmla="*/ 0 w 11924"/>
                    <a:gd name="connsiteY0" fmla="*/ 11694 h 12017"/>
                    <a:gd name="connsiteX1" fmla="*/ 0 w 11924"/>
                    <a:gd name="connsiteY1" fmla="*/ 12017 h 12017"/>
                    <a:gd name="connsiteX2" fmla="*/ 2124 w 11924"/>
                    <a:gd name="connsiteY2" fmla="*/ 12017 h 12017"/>
                    <a:gd name="connsiteX3" fmla="*/ 2566 w 11924"/>
                    <a:gd name="connsiteY3" fmla="*/ 8791 h 12017"/>
                    <a:gd name="connsiteX4" fmla="*/ 4690 w 11924"/>
                    <a:gd name="connsiteY4" fmla="*/ 8791 h 12017"/>
                    <a:gd name="connsiteX5" fmla="*/ 5221 w 11924"/>
                    <a:gd name="connsiteY5" fmla="*/ 5565 h 12017"/>
                    <a:gd name="connsiteX6" fmla="*/ 7345 w 11924"/>
                    <a:gd name="connsiteY6" fmla="*/ 5565 h 12017"/>
                    <a:gd name="connsiteX7" fmla="*/ 7876 w 11924"/>
                    <a:gd name="connsiteY7" fmla="*/ 2340 h 12017"/>
                    <a:gd name="connsiteX8" fmla="*/ 10000 w 11924"/>
                    <a:gd name="connsiteY8" fmla="*/ 2340 h 12017"/>
                    <a:gd name="connsiteX9" fmla="*/ 10500 w 11924"/>
                    <a:gd name="connsiteY9" fmla="*/ 519 h 12017"/>
                    <a:gd name="connsiteX10" fmla="*/ 11833 w 11924"/>
                    <a:gd name="connsiteY10" fmla="*/ 19 h 12017"/>
                    <a:gd name="connsiteX11" fmla="*/ 10333 w 11924"/>
                    <a:gd name="connsiteY11" fmla="*/ 19 h 12017"/>
                    <a:gd name="connsiteX12" fmla="*/ 9983 w 11924"/>
                    <a:gd name="connsiteY12" fmla="*/ 2071 h 12017"/>
                    <a:gd name="connsiteX13" fmla="*/ 9137 w 11924"/>
                    <a:gd name="connsiteY13" fmla="*/ 2071 h 12017"/>
                    <a:gd name="connsiteX14" fmla="*/ 7876 w 11924"/>
                    <a:gd name="connsiteY14" fmla="*/ 2017 h 12017"/>
                    <a:gd name="connsiteX15" fmla="*/ 7345 w 11924"/>
                    <a:gd name="connsiteY15" fmla="*/ 5243 h 12017"/>
                    <a:gd name="connsiteX16" fmla="*/ 5221 w 11924"/>
                    <a:gd name="connsiteY16" fmla="*/ 5243 h 12017"/>
                    <a:gd name="connsiteX17" fmla="*/ 4690 w 11924"/>
                    <a:gd name="connsiteY17" fmla="*/ 8469 h 12017"/>
                    <a:gd name="connsiteX18" fmla="*/ 2566 w 11924"/>
                    <a:gd name="connsiteY18" fmla="*/ 8469 h 12017"/>
                    <a:gd name="connsiteX19" fmla="*/ 2124 w 11924"/>
                    <a:gd name="connsiteY19" fmla="*/ 11694 h 12017"/>
                    <a:gd name="connsiteX20" fmla="*/ 0 w 11924"/>
                    <a:gd name="connsiteY20" fmla="*/ 11694 h 12017"/>
                    <a:gd name="connsiteX0" fmla="*/ 0 w 11924"/>
                    <a:gd name="connsiteY0" fmla="*/ 11812 h 12135"/>
                    <a:gd name="connsiteX1" fmla="*/ 0 w 11924"/>
                    <a:gd name="connsiteY1" fmla="*/ 12135 h 12135"/>
                    <a:gd name="connsiteX2" fmla="*/ 2124 w 11924"/>
                    <a:gd name="connsiteY2" fmla="*/ 12135 h 12135"/>
                    <a:gd name="connsiteX3" fmla="*/ 2566 w 11924"/>
                    <a:gd name="connsiteY3" fmla="*/ 8909 h 12135"/>
                    <a:gd name="connsiteX4" fmla="*/ 4690 w 11924"/>
                    <a:gd name="connsiteY4" fmla="*/ 8909 h 12135"/>
                    <a:gd name="connsiteX5" fmla="*/ 5221 w 11924"/>
                    <a:gd name="connsiteY5" fmla="*/ 5683 h 12135"/>
                    <a:gd name="connsiteX6" fmla="*/ 7345 w 11924"/>
                    <a:gd name="connsiteY6" fmla="*/ 5683 h 12135"/>
                    <a:gd name="connsiteX7" fmla="*/ 7876 w 11924"/>
                    <a:gd name="connsiteY7" fmla="*/ 2458 h 12135"/>
                    <a:gd name="connsiteX8" fmla="*/ 10000 w 11924"/>
                    <a:gd name="connsiteY8" fmla="*/ 2458 h 12135"/>
                    <a:gd name="connsiteX9" fmla="*/ 10417 w 11924"/>
                    <a:gd name="connsiteY9" fmla="*/ 387 h 12135"/>
                    <a:gd name="connsiteX10" fmla="*/ 11833 w 11924"/>
                    <a:gd name="connsiteY10" fmla="*/ 137 h 12135"/>
                    <a:gd name="connsiteX11" fmla="*/ 10333 w 11924"/>
                    <a:gd name="connsiteY11" fmla="*/ 137 h 12135"/>
                    <a:gd name="connsiteX12" fmla="*/ 9983 w 11924"/>
                    <a:gd name="connsiteY12" fmla="*/ 2189 h 12135"/>
                    <a:gd name="connsiteX13" fmla="*/ 9137 w 11924"/>
                    <a:gd name="connsiteY13" fmla="*/ 2189 h 12135"/>
                    <a:gd name="connsiteX14" fmla="*/ 7876 w 11924"/>
                    <a:gd name="connsiteY14" fmla="*/ 2135 h 12135"/>
                    <a:gd name="connsiteX15" fmla="*/ 7345 w 11924"/>
                    <a:gd name="connsiteY15" fmla="*/ 5361 h 12135"/>
                    <a:gd name="connsiteX16" fmla="*/ 5221 w 11924"/>
                    <a:gd name="connsiteY16" fmla="*/ 5361 h 12135"/>
                    <a:gd name="connsiteX17" fmla="*/ 4690 w 11924"/>
                    <a:gd name="connsiteY17" fmla="*/ 8587 h 12135"/>
                    <a:gd name="connsiteX18" fmla="*/ 2566 w 11924"/>
                    <a:gd name="connsiteY18" fmla="*/ 8587 h 12135"/>
                    <a:gd name="connsiteX19" fmla="*/ 2124 w 11924"/>
                    <a:gd name="connsiteY19" fmla="*/ 11812 h 12135"/>
                    <a:gd name="connsiteX20" fmla="*/ 0 w 11924"/>
                    <a:gd name="connsiteY20" fmla="*/ 11812 h 12135"/>
                    <a:gd name="connsiteX0" fmla="*/ 0 w 11924"/>
                    <a:gd name="connsiteY0" fmla="*/ 11812 h 12135"/>
                    <a:gd name="connsiteX1" fmla="*/ 0 w 11924"/>
                    <a:gd name="connsiteY1" fmla="*/ 12135 h 12135"/>
                    <a:gd name="connsiteX2" fmla="*/ 2124 w 11924"/>
                    <a:gd name="connsiteY2" fmla="*/ 12135 h 12135"/>
                    <a:gd name="connsiteX3" fmla="*/ 2566 w 11924"/>
                    <a:gd name="connsiteY3" fmla="*/ 8909 h 12135"/>
                    <a:gd name="connsiteX4" fmla="*/ 4690 w 11924"/>
                    <a:gd name="connsiteY4" fmla="*/ 8909 h 12135"/>
                    <a:gd name="connsiteX5" fmla="*/ 5221 w 11924"/>
                    <a:gd name="connsiteY5" fmla="*/ 5683 h 12135"/>
                    <a:gd name="connsiteX6" fmla="*/ 7345 w 11924"/>
                    <a:gd name="connsiteY6" fmla="*/ 5683 h 12135"/>
                    <a:gd name="connsiteX7" fmla="*/ 7876 w 11924"/>
                    <a:gd name="connsiteY7" fmla="*/ 2458 h 12135"/>
                    <a:gd name="connsiteX8" fmla="*/ 10000 w 11924"/>
                    <a:gd name="connsiteY8" fmla="*/ 2458 h 12135"/>
                    <a:gd name="connsiteX9" fmla="*/ 10417 w 11924"/>
                    <a:gd name="connsiteY9" fmla="*/ 387 h 12135"/>
                    <a:gd name="connsiteX10" fmla="*/ 11833 w 11924"/>
                    <a:gd name="connsiteY10" fmla="*/ 137 h 12135"/>
                    <a:gd name="connsiteX11" fmla="*/ 10333 w 11924"/>
                    <a:gd name="connsiteY11" fmla="*/ 137 h 12135"/>
                    <a:gd name="connsiteX12" fmla="*/ 9983 w 11924"/>
                    <a:gd name="connsiteY12" fmla="*/ 2189 h 12135"/>
                    <a:gd name="connsiteX13" fmla="*/ 9137 w 11924"/>
                    <a:gd name="connsiteY13" fmla="*/ 2189 h 12135"/>
                    <a:gd name="connsiteX14" fmla="*/ 7876 w 11924"/>
                    <a:gd name="connsiteY14" fmla="*/ 2135 h 12135"/>
                    <a:gd name="connsiteX15" fmla="*/ 7345 w 11924"/>
                    <a:gd name="connsiteY15" fmla="*/ 5361 h 12135"/>
                    <a:gd name="connsiteX16" fmla="*/ 5221 w 11924"/>
                    <a:gd name="connsiteY16" fmla="*/ 5361 h 12135"/>
                    <a:gd name="connsiteX17" fmla="*/ 4690 w 11924"/>
                    <a:gd name="connsiteY17" fmla="*/ 8587 h 12135"/>
                    <a:gd name="connsiteX18" fmla="*/ 2566 w 11924"/>
                    <a:gd name="connsiteY18" fmla="*/ 8587 h 12135"/>
                    <a:gd name="connsiteX19" fmla="*/ 2124 w 11924"/>
                    <a:gd name="connsiteY19" fmla="*/ 11812 h 12135"/>
                    <a:gd name="connsiteX20" fmla="*/ 0 w 11924"/>
                    <a:gd name="connsiteY20" fmla="*/ 11812 h 12135"/>
                    <a:gd name="connsiteX0" fmla="*/ 0 w 11924"/>
                    <a:gd name="connsiteY0" fmla="*/ 11694 h 12017"/>
                    <a:gd name="connsiteX1" fmla="*/ 0 w 11924"/>
                    <a:gd name="connsiteY1" fmla="*/ 12017 h 12017"/>
                    <a:gd name="connsiteX2" fmla="*/ 2124 w 11924"/>
                    <a:gd name="connsiteY2" fmla="*/ 12017 h 12017"/>
                    <a:gd name="connsiteX3" fmla="*/ 2566 w 11924"/>
                    <a:gd name="connsiteY3" fmla="*/ 8791 h 12017"/>
                    <a:gd name="connsiteX4" fmla="*/ 4690 w 11924"/>
                    <a:gd name="connsiteY4" fmla="*/ 8791 h 12017"/>
                    <a:gd name="connsiteX5" fmla="*/ 5221 w 11924"/>
                    <a:gd name="connsiteY5" fmla="*/ 5565 h 12017"/>
                    <a:gd name="connsiteX6" fmla="*/ 7345 w 11924"/>
                    <a:gd name="connsiteY6" fmla="*/ 5565 h 12017"/>
                    <a:gd name="connsiteX7" fmla="*/ 7876 w 11924"/>
                    <a:gd name="connsiteY7" fmla="*/ 2340 h 12017"/>
                    <a:gd name="connsiteX8" fmla="*/ 10000 w 11924"/>
                    <a:gd name="connsiteY8" fmla="*/ 2340 h 12017"/>
                    <a:gd name="connsiteX9" fmla="*/ 10417 w 11924"/>
                    <a:gd name="connsiteY9" fmla="*/ 269 h 12017"/>
                    <a:gd name="connsiteX10" fmla="*/ 11833 w 11924"/>
                    <a:gd name="connsiteY10" fmla="*/ 19 h 12017"/>
                    <a:gd name="connsiteX11" fmla="*/ 10333 w 11924"/>
                    <a:gd name="connsiteY11" fmla="*/ 19 h 12017"/>
                    <a:gd name="connsiteX12" fmla="*/ 9983 w 11924"/>
                    <a:gd name="connsiteY12" fmla="*/ 2071 h 12017"/>
                    <a:gd name="connsiteX13" fmla="*/ 9137 w 11924"/>
                    <a:gd name="connsiteY13" fmla="*/ 2071 h 12017"/>
                    <a:gd name="connsiteX14" fmla="*/ 7876 w 11924"/>
                    <a:gd name="connsiteY14" fmla="*/ 2017 h 12017"/>
                    <a:gd name="connsiteX15" fmla="*/ 7345 w 11924"/>
                    <a:gd name="connsiteY15" fmla="*/ 5243 h 12017"/>
                    <a:gd name="connsiteX16" fmla="*/ 5221 w 11924"/>
                    <a:gd name="connsiteY16" fmla="*/ 5243 h 12017"/>
                    <a:gd name="connsiteX17" fmla="*/ 4690 w 11924"/>
                    <a:gd name="connsiteY17" fmla="*/ 8469 h 12017"/>
                    <a:gd name="connsiteX18" fmla="*/ 2566 w 11924"/>
                    <a:gd name="connsiteY18" fmla="*/ 8469 h 12017"/>
                    <a:gd name="connsiteX19" fmla="*/ 2124 w 11924"/>
                    <a:gd name="connsiteY19" fmla="*/ 11694 h 12017"/>
                    <a:gd name="connsiteX20" fmla="*/ 0 w 11924"/>
                    <a:gd name="connsiteY20" fmla="*/ 11694 h 12017"/>
                    <a:gd name="connsiteX0" fmla="*/ 0 w 11924"/>
                    <a:gd name="connsiteY0" fmla="*/ 11694 h 12017"/>
                    <a:gd name="connsiteX1" fmla="*/ 0 w 11924"/>
                    <a:gd name="connsiteY1" fmla="*/ 12017 h 12017"/>
                    <a:gd name="connsiteX2" fmla="*/ 2124 w 11924"/>
                    <a:gd name="connsiteY2" fmla="*/ 12017 h 12017"/>
                    <a:gd name="connsiteX3" fmla="*/ 2566 w 11924"/>
                    <a:gd name="connsiteY3" fmla="*/ 8791 h 12017"/>
                    <a:gd name="connsiteX4" fmla="*/ 4690 w 11924"/>
                    <a:gd name="connsiteY4" fmla="*/ 8791 h 12017"/>
                    <a:gd name="connsiteX5" fmla="*/ 5221 w 11924"/>
                    <a:gd name="connsiteY5" fmla="*/ 5565 h 12017"/>
                    <a:gd name="connsiteX6" fmla="*/ 7345 w 11924"/>
                    <a:gd name="connsiteY6" fmla="*/ 5565 h 12017"/>
                    <a:gd name="connsiteX7" fmla="*/ 7876 w 11924"/>
                    <a:gd name="connsiteY7" fmla="*/ 2340 h 12017"/>
                    <a:gd name="connsiteX8" fmla="*/ 10000 w 11924"/>
                    <a:gd name="connsiteY8" fmla="*/ 2340 h 12017"/>
                    <a:gd name="connsiteX9" fmla="*/ 10417 w 11924"/>
                    <a:gd name="connsiteY9" fmla="*/ 269 h 12017"/>
                    <a:gd name="connsiteX10" fmla="*/ 11833 w 11924"/>
                    <a:gd name="connsiteY10" fmla="*/ 19 h 12017"/>
                    <a:gd name="connsiteX11" fmla="*/ 10333 w 11924"/>
                    <a:gd name="connsiteY11" fmla="*/ 19 h 12017"/>
                    <a:gd name="connsiteX12" fmla="*/ 9983 w 11924"/>
                    <a:gd name="connsiteY12" fmla="*/ 2071 h 12017"/>
                    <a:gd name="connsiteX13" fmla="*/ 9137 w 11924"/>
                    <a:gd name="connsiteY13" fmla="*/ 2071 h 12017"/>
                    <a:gd name="connsiteX14" fmla="*/ 7876 w 11924"/>
                    <a:gd name="connsiteY14" fmla="*/ 2017 h 12017"/>
                    <a:gd name="connsiteX15" fmla="*/ 7345 w 11924"/>
                    <a:gd name="connsiteY15" fmla="*/ 5243 h 12017"/>
                    <a:gd name="connsiteX16" fmla="*/ 5221 w 11924"/>
                    <a:gd name="connsiteY16" fmla="*/ 5243 h 12017"/>
                    <a:gd name="connsiteX17" fmla="*/ 4690 w 11924"/>
                    <a:gd name="connsiteY17" fmla="*/ 8469 h 12017"/>
                    <a:gd name="connsiteX18" fmla="*/ 2566 w 11924"/>
                    <a:gd name="connsiteY18" fmla="*/ 8469 h 12017"/>
                    <a:gd name="connsiteX19" fmla="*/ 2124 w 11924"/>
                    <a:gd name="connsiteY19" fmla="*/ 11694 h 12017"/>
                    <a:gd name="connsiteX20" fmla="*/ 0 w 11924"/>
                    <a:gd name="connsiteY20" fmla="*/ 11694 h 12017"/>
                    <a:gd name="connsiteX0" fmla="*/ 0 w 11924"/>
                    <a:gd name="connsiteY0" fmla="*/ 11694 h 12017"/>
                    <a:gd name="connsiteX1" fmla="*/ 0 w 11924"/>
                    <a:gd name="connsiteY1" fmla="*/ 12017 h 12017"/>
                    <a:gd name="connsiteX2" fmla="*/ 2124 w 11924"/>
                    <a:gd name="connsiteY2" fmla="*/ 12017 h 12017"/>
                    <a:gd name="connsiteX3" fmla="*/ 2566 w 11924"/>
                    <a:gd name="connsiteY3" fmla="*/ 8791 h 12017"/>
                    <a:gd name="connsiteX4" fmla="*/ 4690 w 11924"/>
                    <a:gd name="connsiteY4" fmla="*/ 8791 h 12017"/>
                    <a:gd name="connsiteX5" fmla="*/ 5221 w 11924"/>
                    <a:gd name="connsiteY5" fmla="*/ 5565 h 12017"/>
                    <a:gd name="connsiteX6" fmla="*/ 7345 w 11924"/>
                    <a:gd name="connsiteY6" fmla="*/ 5565 h 12017"/>
                    <a:gd name="connsiteX7" fmla="*/ 7876 w 11924"/>
                    <a:gd name="connsiteY7" fmla="*/ 2340 h 12017"/>
                    <a:gd name="connsiteX8" fmla="*/ 10000 w 11924"/>
                    <a:gd name="connsiteY8" fmla="*/ 2340 h 12017"/>
                    <a:gd name="connsiteX9" fmla="*/ 10417 w 11924"/>
                    <a:gd name="connsiteY9" fmla="*/ 269 h 12017"/>
                    <a:gd name="connsiteX10" fmla="*/ 11833 w 11924"/>
                    <a:gd name="connsiteY10" fmla="*/ 19 h 12017"/>
                    <a:gd name="connsiteX11" fmla="*/ 10333 w 11924"/>
                    <a:gd name="connsiteY11" fmla="*/ 19 h 12017"/>
                    <a:gd name="connsiteX12" fmla="*/ 9983 w 11924"/>
                    <a:gd name="connsiteY12" fmla="*/ 2071 h 12017"/>
                    <a:gd name="connsiteX13" fmla="*/ 9137 w 11924"/>
                    <a:gd name="connsiteY13" fmla="*/ 2071 h 12017"/>
                    <a:gd name="connsiteX14" fmla="*/ 7876 w 11924"/>
                    <a:gd name="connsiteY14" fmla="*/ 2017 h 12017"/>
                    <a:gd name="connsiteX15" fmla="*/ 7345 w 11924"/>
                    <a:gd name="connsiteY15" fmla="*/ 5243 h 12017"/>
                    <a:gd name="connsiteX16" fmla="*/ 5221 w 11924"/>
                    <a:gd name="connsiteY16" fmla="*/ 5243 h 12017"/>
                    <a:gd name="connsiteX17" fmla="*/ 4690 w 11924"/>
                    <a:gd name="connsiteY17" fmla="*/ 8469 h 12017"/>
                    <a:gd name="connsiteX18" fmla="*/ 2566 w 11924"/>
                    <a:gd name="connsiteY18" fmla="*/ 8469 h 12017"/>
                    <a:gd name="connsiteX19" fmla="*/ 2124 w 11924"/>
                    <a:gd name="connsiteY19" fmla="*/ 11694 h 12017"/>
                    <a:gd name="connsiteX20" fmla="*/ 0 w 11924"/>
                    <a:gd name="connsiteY20" fmla="*/ 11694 h 12017"/>
                    <a:gd name="connsiteX0" fmla="*/ 0 w 11924"/>
                    <a:gd name="connsiteY0" fmla="*/ 11694 h 12017"/>
                    <a:gd name="connsiteX1" fmla="*/ 0 w 11924"/>
                    <a:gd name="connsiteY1" fmla="*/ 12017 h 12017"/>
                    <a:gd name="connsiteX2" fmla="*/ 2124 w 11924"/>
                    <a:gd name="connsiteY2" fmla="*/ 12017 h 12017"/>
                    <a:gd name="connsiteX3" fmla="*/ 2566 w 11924"/>
                    <a:gd name="connsiteY3" fmla="*/ 8791 h 12017"/>
                    <a:gd name="connsiteX4" fmla="*/ 4690 w 11924"/>
                    <a:gd name="connsiteY4" fmla="*/ 8791 h 12017"/>
                    <a:gd name="connsiteX5" fmla="*/ 5221 w 11924"/>
                    <a:gd name="connsiteY5" fmla="*/ 5565 h 12017"/>
                    <a:gd name="connsiteX6" fmla="*/ 7345 w 11924"/>
                    <a:gd name="connsiteY6" fmla="*/ 5565 h 12017"/>
                    <a:gd name="connsiteX7" fmla="*/ 7876 w 11924"/>
                    <a:gd name="connsiteY7" fmla="*/ 2340 h 12017"/>
                    <a:gd name="connsiteX8" fmla="*/ 10000 w 11924"/>
                    <a:gd name="connsiteY8" fmla="*/ 2340 h 12017"/>
                    <a:gd name="connsiteX9" fmla="*/ 10417 w 11924"/>
                    <a:gd name="connsiteY9" fmla="*/ 269 h 12017"/>
                    <a:gd name="connsiteX10" fmla="*/ 11833 w 11924"/>
                    <a:gd name="connsiteY10" fmla="*/ 19 h 12017"/>
                    <a:gd name="connsiteX11" fmla="*/ 10333 w 11924"/>
                    <a:gd name="connsiteY11" fmla="*/ 19 h 12017"/>
                    <a:gd name="connsiteX12" fmla="*/ 9983 w 11924"/>
                    <a:gd name="connsiteY12" fmla="*/ 2071 h 12017"/>
                    <a:gd name="connsiteX13" fmla="*/ 9137 w 11924"/>
                    <a:gd name="connsiteY13" fmla="*/ 2071 h 12017"/>
                    <a:gd name="connsiteX14" fmla="*/ 7876 w 11924"/>
                    <a:gd name="connsiteY14" fmla="*/ 2017 h 12017"/>
                    <a:gd name="connsiteX15" fmla="*/ 7345 w 11924"/>
                    <a:gd name="connsiteY15" fmla="*/ 5243 h 12017"/>
                    <a:gd name="connsiteX16" fmla="*/ 5221 w 11924"/>
                    <a:gd name="connsiteY16" fmla="*/ 5243 h 12017"/>
                    <a:gd name="connsiteX17" fmla="*/ 4690 w 11924"/>
                    <a:gd name="connsiteY17" fmla="*/ 8469 h 12017"/>
                    <a:gd name="connsiteX18" fmla="*/ 2566 w 11924"/>
                    <a:gd name="connsiteY18" fmla="*/ 8469 h 12017"/>
                    <a:gd name="connsiteX19" fmla="*/ 2124 w 11924"/>
                    <a:gd name="connsiteY19" fmla="*/ 11694 h 12017"/>
                    <a:gd name="connsiteX20" fmla="*/ 0 w 11924"/>
                    <a:gd name="connsiteY20" fmla="*/ 11694 h 12017"/>
                    <a:gd name="connsiteX0" fmla="*/ 0 w 11924"/>
                    <a:gd name="connsiteY0" fmla="*/ 11694 h 12017"/>
                    <a:gd name="connsiteX1" fmla="*/ 0 w 11924"/>
                    <a:gd name="connsiteY1" fmla="*/ 12017 h 12017"/>
                    <a:gd name="connsiteX2" fmla="*/ 2124 w 11924"/>
                    <a:gd name="connsiteY2" fmla="*/ 12017 h 12017"/>
                    <a:gd name="connsiteX3" fmla="*/ 2566 w 11924"/>
                    <a:gd name="connsiteY3" fmla="*/ 8791 h 12017"/>
                    <a:gd name="connsiteX4" fmla="*/ 4690 w 11924"/>
                    <a:gd name="connsiteY4" fmla="*/ 8791 h 12017"/>
                    <a:gd name="connsiteX5" fmla="*/ 5221 w 11924"/>
                    <a:gd name="connsiteY5" fmla="*/ 5565 h 12017"/>
                    <a:gd name="connsiteX6" fmla="*/ 7345 w 11924"/>
                    <a:gd name="connsiteY6" fmla="*/ 5565 h 12017"/>
                    <a:gd name="connsiteX7" fmla="*/ 7876 w 11924"/>
                    <a:gd name="connsiteY7" fmla="*/ 2340 h 12017"/>
                    <a:gd name="connsiteX8" fmla="*/ 10000 w 11924"/>
                    <a:gd name="connsiteY8" fmla="*/ 2340 h 12017"/>
                    <a:gd name="connsiteX9" fmla="*/ 10417 w 11924"/>
                    <a:gd name="connsiteY9" fmla="*/ 269 h 12017"/>
                    <a:gd name="connsiteX10" fmla="*/ 11833 w 11924"/>
                    <a:gd name="connsiteY10" fmla="*/ 19 h 12017"/>
                    <a:gd name="connsiteX11" fmla="*/ 10333 w 11924"/>
                    <a:gd name="connsiteY11" fmla="*/ 19 h 12017"/>
                    <a:gd name="connsiteX12" fmla="*/ 9983 w 11924"/>
                    <a:gd name="connsiteY12" fmla="*/ 2071 h 12017"/>
                    <a:gd name="connsiteX13" fmla="*/ 9137 w 11924"/>
                    <a:gd name="connsiteY13" fmla="*/ 2071 h 12017"/>
                    <a:gd name="connsiteX14" fmla="*/ 7876 w 11924"/>
                    <a:gd name="connsiteY14" fmla="*/ 2017 h 12017"/>
                    <a:gd name="connsiteX15" fmla="*/ 7345 w 11924"/>
                    <a:gd name="connsiteY15" fmla="*/ 5243 h 12017"/>
                    <a:gd name="connsiteX16" fmla="*/ 5221 w 11924"/>
                    <a:gd name="connsiteY16" fmla="*/ 5243 h 12017"/>
                    <a:gd name="connsiteX17" fmla="*/ 4690 w 11924"/>
                    <a:gd name="connsiteY17" fmla="*/ 8469 h 12017"/>
                    <a:gd name="connsiteX18" fmla="*/ 2566 w 11924"/>
                    <a:gd name="connsiteY18" fmla="*/ 8469 h 12017"/>
                    <a:gd name="connsiteX19" fmla="*/ 2124 w 11924"/>
                    <a:gd name="connsiteY19" fmla="*/ 11694 h 12017"/>
                    <a:gd name="connsiteX20" fmla="*/ 0 w 11924"/>
                    <a:gd name="connsiteY20" fmla="*/ 11694 h 12017"/>
                    <a:gd name="connsiteX0" fmla="*/ 0 w 11924"/>
                    <a:gd name="connsiteY0" fmla="*/ 11694 h 12017"/>
                    <a:gd name="connsiteX1" fmla="*/ 0 w 11924"/>
                    <a:gd name="connsiteY1" fmla="*/ 12017 h 12017"/>
                    <a:gd name="connsiteX2" fmla="*/ 2124 w 11924"/>
                    <a:gd name="connsiteY2" fmla="*/ 12017 h 12017"/>
                    <a:gd name="connsiteX3" fmla="*/ 2566 w 11924"/>
                    <a:gd name="connsiteY3" fmla="*/ 8791 h 12017"/>
                    <a:gd name="connsiteX4" fmla="*/ 4690 w 11924"/>
                    <a:gd name="connsiteY4" fmla="*/ 8791 h 12017"/>
                    <a:gd name="connsiteX5" fmla="*/ 5221 w 11924"/>
                    <a:gd name="connsiteY5" fmla="*/ 5565 h 12017"/>
                    <a:gd name="connsiteX6" fmla="*/ 7345 w 11924"/>
                    <a:gd name="connsiteY6" fmla="*/ 5565 h 12017"/>
                    <a:gd name="connsiteX7" fmla="*/ 7876 w 11924"/>
                    <a:gd name="connsiteY7" fmla="*/ 2340 h 12017"/>
                    <a:gd name="connsiteX8" fmla="*/ 10000 w 11924"/>
                    <a:gd name="connsiteY8" fmla="*/ 2340 h 12017"/>
                    <a:gd name="connsiteX9" fmla="*/ 10417 w 11924"/>
                    <a:gd name="connsiteY9" fmla="*/ 269 h 12017"/>
                    <a:gd name="connsiteX10" fmla="*/ 11833 w 11924"/>
                    <a:gd name="connsiteY10" fmla="*/ 19 h 12017"/>
                    <a:gd name="connsiteX11" fmla="*/ 10333 w 11924"/>
                    <a:gd name="connsiteY11" fmla="*/ 19 h 12017"/>
                    <a:gd name="connsiteX12" fmla="*/ 9983 w 11924"/>
                    <a:gd name="connsiteY12" fmla="*/ 2071 h 12017"/>
                    <a:gd name="connsiteX13" fmla="*/ 9137 w 11924"/>
                    <a:gd name="connsiteY13" fmla="*/ 2071 h 12017"/>
                    <a:gd name="connsiteX14" fmla="*/ 7876 w 11924"/>
                    <a:gd name="connsiteY14" fmla="*/ 2017 h 12017"/>
                    <a:gd name="connsiteX15" fmla="*/ 7345 w 11924"/>
                    <a:gd name="connsiteY15" fmla="*/ 5243 h 12017"/>
                    <a:gd name="connsiteX16" fmla="*/ 5221 w 11924"/>
                    <a:gd name="connsiteY16" fmla="*/ 5243 h 12017"/>
                    <a:gd name="connsiteX17" fmla="*/ 4690 w 11924"/>
                    <a:gd name="connsiteY17" fmla="*/ 8469 h 12017"/>
                    <a:gd name="connsiteX18" fmla="*/ 2566 w 11924"/>
                    <a:gd name="connsiteY18" fmla="*/ 8469 h 12017"/>
                    <a:gd name="connsiteX19" fmla="*/ 2124 w 11924"/>
                    <a:gd name="connsiteY19" fmla="*/ 11694 h 12017"/>
                    <a:gd name="connsiteX20" fmla="*/ 0 w 11924"/>
                    <a:gd name="connsiteY20" fmla="*/ 11694 h 12017"/>
                    <a:gd name="connsiteX0" fmla="*/ 0 w 11924"/>
                    <a:gd name="connsiteY0" fmla="*/ 11694 h 12017"/>
                    <a:gd name="connsiteX1" fmla="*/ 0 w 11924"/>
                    <a:gd name="connsiteY1" fmla="*/ 12017 h 12017"/>
                    <a:gd name="connsiteX2" fmla="*/ 2124 w 11924"/>
                    <a:gd name="connsiteY2" fmla="*/ 12017 h 12017"/>
                    <a:gd name="connsiteX3" fmla="*/ 2566 w 11924"/>
                    <a:gd name="connsiteY3" fmla="*/ 8791 h 12017"/>
                    <a:gd name="connsiteX4" fmla="*/ 4690 w 11924"/>
                    <a:gd name="connsiteY4" fmla="*/ 8791 h 12017"/>
                    <a:gd name="connsiteX5" fmla="*/ 5221 w 11924"/>
                    <a:gd name="connsiteY5" fmla="*/ 5565 h 12017"/>
                    <a:gd name="connsiteX6" fmla="*/ 7345 w 11924"/>
                    <a:gd name="connsiteY6" fmla="*/ 5565 h 12017"/>
                    <a:gd name="connsiteX7" fmla="*/ 7876 w 11924"/>
                    <a:gd name="connsiteY7" fmla="*/ 2340 h 12017"/>
                    <a:gd name="connsiteX8" fmla="*/ 10000 w 11924"/>
                    <a:gd name="connsiteY8" fmla="*/ 2340 h 12017"/>
                    <a:gd name="connsiteX9" fmla="*/ 10417 w 11924"/>
                    <a:gd name="connsiteY9" fmla="*/ 269 h 12017"/>
                    <a:gd name="connsiteX10" fmla="*/ 11833 w 11924"/>
                    <a:gd name="connsiteY10" fmla="*/ 19 h 12017"/>
                    <a:gd name="connsiteX11" fmla="*/ 10333 w 11924"/>
                    <a:gd name="connsiteY11" fmla="*/ 19 h 12017"/>
                    <a:gd name="connsiteX12" fmla="*/ 9983 w 11924"/>
                    <a:gd name="connsiteY12" fmla="*/ 2071 h 12017"/>
                    <a:gd name="connsiteX13" fmla="*/ 9137 w 11924"/>
                    <a:gd name="connsiteY13" fmla="*/ 2071 h 12017"/>
                    <a:gd name="connsiteX14" fmla="*/ 7876 w 11924"/>
                    <a:gd name="connsiteY14" fmla="*/ 2017 h 12017"/>
                    <a:gd name="connsiteX15" fmla="*/ 7345 w 11924"/>
                    <a:gd name="connsiteY15" fmla="*/ 5243 h 12017"/>
                    <a:gd name="connsiteX16" fmla="*/ 5221 w 11924"/>
                    <a:gd name="connsiteY16" fmla="*/ 5243 h 12017"/>
                    <a:gd name="connsiteX17" fmla="*/ 4690 w 11924"/>
                    <a:gd name="connsiteY17" fmla="*/ 8469 h 12017"/>
                    <a:gd name="connsiteX18" fmla="*/ 2566 w 11924"/>
                    <a:gd name="connsiteY18" fmla="*/ 8469 h 12017"/>
                    <a:gd name="connsiteX19" fmla="*/ 2124 w 11924"/>
                    <a:gd name="connsiteY19" fmla="*/ 11694 h 12017"/>
                    <a:gd name="connsiteX20" fmla="*/ 0 w 11924"/>
                    <a:gd name="connsiteY20" fmla="*/ 11694 h 12017"/>
                    <a:gd name="connsiteX0" fmla="*/ 0 w 11924"/>
                    <a:gd name="connsiteY0" fmla="*/ 11694 h 12017"/>
                    <a:gd name="connsiteX1" fmla="*/ 0 w 11924"/>
                    <a:gd name="connsiteY1" fmla="*/ 12017 h 12017"/>
                    <a:gd name="connsiteX2" fmla="*/ 2124 w 11924"/>
                    <a:gd name="connsiteY2" fmla="*/ 12017 h 12017"/>
                    <a:gd name="connsiteX3" fmla="*/ 2566 w 11924"/>
                    <a:gd name="connsiteY3" fmla="*/ 8791 h 12017"/>
                    <a:gd name="connsiteX4" fmla="*/ 4690 w 11924"/>
                    <a:gd name="connsiteY4" fmla="*/ 8791 h 12017"/>
                    <a:gd name="connsiteX5" fmla="*/ 5221 w 11924"/>
                    <a:gd name="connsiteY5" fmla="*/ 5565 h 12017"/>
                    <a:gd name="connsiteX6" fmla="*/ 7345 w 11924"/>
                    <a:gd name="connsiteY6" fmla="*/ 5565 h 12017"/>
                    <a:gd name="connsiteX7" fmla="*/ 7876 w 11924"/>
                    <a:gd name="connsiteY7" fmla="*/ 2340 h 12017"/>
                    <a:gd name="connsiteX8" fmla="*/ 10083 w 11924"/>
                    <a:gd name="connsiteY8" fmla="*/ 2267 h 12017"/>
                    <a:gd name="connsiteX9" fmla="*/ 10417 w 11924"/>
                    <a:gd name="connsiteY9" fmla="*/ 269 h 12017"/>
                    <a:gd name="connsiteX10" fmla="*/ 11833 w 11924"/>
                    <a:gd name="connsiteY10" fmla="*/ 19 h 12017"/>
                    <a:gd name="connsiteX11" fmla="*/ 10333 w 11924"/>
                    <a:gd name="connsiteY11" fmla="*/ 19 h 12017"/>
                    <a:gd name="connsiteX12" fmla="*/ 9983 w 11924"/>
                    <a:gd name="connsiteY12" fmla="*/ 2071 h 12017"/>
                    <a:gd name="connsiteX13" fmla="*/ 9137 w 11924"/>
                    <a:gd name="connsiteY13" fmla="*/ 2071 h 12017"/>
                    <a:gd name="connsiteX14" fmla="*/ 7876 w 11924"/>
                    <a:gd name="connsiteY14" fmla="*/ 2017 h 12017"/>
                    <a:gd name="connsiteX15" fmla="*/ 7345 w 11924"/>
                    <a:gd name="connsiteY15" fmla="*/ 5243 h 12017"/>
                    <a:gd name="connsiteX16" fmla="*/ 5221 w 11924"/>
                    <a:gd name="connsiteY16" fmla="*/ 5243 h 12017"/>
                    <a:gd name="connsiteX17" fmla="*/ 4690 w 11924"/>
                    <a:gd name="connsiteY17" fmla="*/ 8469 h 12017"/>
                    <a:gd name="connsiteX18" fmla="*/ 2566 w 11924"/>
                    <a:gd name="connsiteY18" fmla="*/ 8469 h 12017"/>
                    <a:gd name="connsiteX19" fmla="*/ 2124 w 11924"/>
                    <a:gd name="connsiteY19" fmla="*/ 11694 h 12017"/>
                    <a:gd name="connsiteX20" fmla="*/ 0 w 11924"/>
                    <a:gd name="connsiteY20" fmla="*/ 11694 h 12017"/>
                    <a:gd name="connsiteX0" fmla="*/ 0 w 11924"/>
                    <a:gd name="connsiteY0" fmla="*/ 11694 h 12017"/>
                    <a:gd name="connsiteX1" fmla="*/ 0 w 11924"/>
                    <a:gd name="connsiteY1" fmla="*/ 12017 h 12017"/>
                    <a:gd name="connsiteX2" fmla="*/ 2124 w 11924"/>
                    <a:gd name="connsiteY2" fmla="*/ 12017 h 12017"/>
                    <a:gd name="connsiteX3" fmla="*/ 2566 w 11924"/>
                    <a:gd name="connsiteY3" fmla="*/ 8791 h 12017"/>
                    <a:gd name="connsiteX4" fmla="*/ 4690 w 11924"/>
                    <a:gd name="connsiteY4" fmla="*/ 8791 h 12017"/>
                    <a:gd name="connsiteX5" fmla="*/ 5221 w 11924"/>
                    <a:gd name="connsiteY5" fmla="*/ 5565 h 12017"/>
                    <a:gd name="connsiteX6" fmla="*/ 7345 w 11924"/>
                    <a:gd name="connsiteY6" fmla="*/ 5565 h 12017"/>
                    <a:gd name="connsiteX7" fmla="*/ 7876 w 11924"/>
                    <a:gd name="connsiteY7" fmla="*/ 2340 h 12017"/>
                    <a:gd name="connsiteX8" fmla="*/ 10083 w 11924"/>
                    <a:gd name="connsiteY8" fmla="*/ 2267 h 12017"/>
                    <a:gd name="connsiteX9" fmla="*/ 10417 w 11924"/>
                    <a:gd name="connsiteY9" fmla="*/ 269 h 12017"/>
                    <a:gd name="connsiteX10" fmla="*/ 11833 w 11924"/>
                    <a:gd name="connsiteY10" fmla="*/ 19 h 12017"/>
                    <a:gd name="connsiteX11" fmla="*/ 10333 w 11924"/>
                    <a:gd name="connsiteY11" fmla="*/ 19 h 12017"/>
                    <a:gd name="connsiteX12" fmla="*/ 9983 w 11924"/>
                    <a:gd name="connsiteY12" fmla="*/ 2071 h 12017"/>
                    <a:gd name="connsiteX13" fmla="*/ 9137 w 11924"/>
                    <a:gd name="connsiteY13" fmla="*/ 2071 h 12017"/>
                    <a:gd name="connsiteX14" fmla="*/ 7876 w 11924"/>
                    <a:gd name="connsiteY14" fmla="*/ 2017 h 12017"/>
                    <a:gd name="connsiteX15" fmla="*/ 7345 w 11924"/>
                    <a:gd name="connsiteY15" fmla="*/ 5243 h 12017"/>
                    <a:gd name="connsiteX16" fmla="*/ 5221 w 11924"/>
                    <a:gd name="connsiteY16" fmla="*/ 5243 h 12017"/>
                    <a:gd name="connsiteX17" fmla="*/ 4690 w 11924"/>
                    <a:gd name="connsiteY17" fmla="*/ 8469 h 12017"/>
                    <a:gd name="connsiteX18" fmla="*/ 2566 w 11924"/>
                    <a:gd name="connsiteY18" fmla="*/ 8469 h 12017"/>
                    <a:gd name="connsiteX19" fmla="*/ 2124 w 11924"/>
                    <a:gd name="connsiteY19" fmla="*/ 11694 h 12017"/>
                    <a:gd name="connsiteX20" fmla="*/ 0 w 11924"/>
                    <a:gd name="connsiteY20" fmla="*/ 11694 h 12017"/>
                    <a:gd name="connsiteX0" fmla="*/ 0 w 11924"/>
                    <a:gd name="connsiteY0" fmla="*/ 11694 h 12017"/>
                    <a:gd name="connsiteX1" fmla="*/ 0 w 11924"/>
                    <a:gd name="connsiteY1" fmla="*/ 12017 h 12017"/>
                    <a:gd name="connsiteX2" fmla="*/ 2124 w 11924"/>
                    <a:gd name="connsiteY2" fmla="*/ 12017 h 12017"/>
                    <a:gd name="connsiteX3" fmla="*/ 2566 w 11924"/>
                    <a:gd name="connsiteY3" fmla="*/ 8791 h 12017"/>
                    <a:gd name="connsiteX4" fmla="*/ 4690 w 11924"/>
                    <a:gd name="connsiteY4" fmla="*/ 8791 h 12017"/>
                    <a:gd name="connsiteX5" fmla="*/ 5221 w 11924"/>
                    <a:gd name="connsiteY5" fmla="*/ 5565 h 12017"/>
                    <a:gd name="connsiteX6" fmla="*/ 7345 w 11924"/>
                    <a:gd name="connsiteY6" fmla="*/ 5565 h 12017"/>
                    <a:gd name="connsiteX7" fmla="*/ 7876 w 11924"/>
                    <a:gd name="connsiteY7" fmla="*/ 2340 h 12017"/>
                    <a:gd name="connsiteX8" fmla="*/ 10083 w 11924"/>
                    <a:gd name="connsiteY8" fmla="*/ 2267 h 12017"/>
                    <a:gd name="connsiteX9" fmla="*/ 10417 w 11924"/>
                    <a:gd name="connsiteY9" fmla="*/ 269 h 12017"/>
                    <a:gd name="connsiteX10" fmla="*/ 11833 w 11924"/>
                    <a:gd name="connsiteY10" fmla="*/ 19 h 12017"/>
                    <a:gd name="connsiteX11" fmla="*/ 10333 w 11924"/>
                    <a:gd name="connsiteY11" fmla="*/ 19 h 12017"/>
                    <a:gd name="connsiteX12" fmla="*/ 9983 w 11924"/>
                    <a:gd name="connsiteY12" fmla="*/ 2071 h 12017"/>
                    <a:gd name="connsiteX13" fmla="*/ 9137 w 11924"/>
                    <a:gd name="connsiteY13" fmla="*/ 2071 h 12017"/>
                    <a:gd name="connsiteX14" fmla="*/ 7876 w 11924"/>
                    <a:gd name="connsiteY14" fmla="*/ 2017 h 12017"/>
                    <a:gd name="connsiteX15" fmla="*/ 7345 w 11924"/>
                    <a:gd name="connsiteY15" fmla="*/ 5243 h 12017"/>
                    <a:gd name="connsiteX16" fmla="*/ 5221 w 11924"/>
                    <a:gd name="connsiteY16" fmla="*/ 5243 h 12017"/>
                    <a:gd name="connsiteX17" fmla="*/ 4690 w 11924"/>
                    <a:gd name="connsiteY17" fmla="*/ 8469 h 12017"/>
                    <a:gd name="connsiteX18" fmla="*/ 2566 w 11924"/>
                    <a:gd name="connsiteY18" fmla="*/ 8469 h 12017"/>
                    <a:gd name="connsiteX19" fmla="*/ 2124 w 11924"/>
                    <a:gd name="connsiteY19" fmla="*/ 11694 h 12017"/>
                    <a:gd name="connsiteX20" fmla="*/ 0 w 11924"/>
                    <a:gd name="connsiteY20" fmla="*/ 11694 h 12017"/>
                    <a:gd name="connsiteX0" fmla="*/ 0 w 11924"/>
                    <a:gd name="connsiteY0" fmla="*/ 11694 h 12017"/>
                    <a:gd name="connsiteX1" fmla="*/ 0 w 11924"/>
                    <a:gd name="connsiteY1" fmla="*/ 12017 h 12017"/>
                    <a:gd name="connsiteX2" fmla="*/ 2124 w 11924"/>
                    <a:gd name="connsiteY2" fmla="*/ 12017 h 12017"/>
                    <a:gd name="connsiteX3" fmla="*/ 2566 w 11924"/>
                    <a:gd name="connsiteY3" fmla="*/ 8791 h 12017"/>
                    <a:gd name="connsiteX4" fmla="*/ 4690 w 11924"/>
                    <a:gd name="connsiteY4" fmla="*/ 8791 h 12017"/>
                    <a:gd name="connsiteX5" fmla="*/ 5221 w 11924"/>
                    <a:gd name="connsiteY5" fmla="*/ 5565 h 12017"/>
                    <a:gd name="connsiteX6" fmla="*/ 7345 w 11924"/>
                    <a:gd name="connsiteY6" fmla="*/ 5565 h 12017"/>
                    <a:gd name="connsiteX7" fmla="*/ 7876 w 11924"/>
                    <a:gd name="connsiteY7" fmla="*/ 2340 h 12017"/>
                    <a:gd name="connsiteX8" fmla="*/ 10083 w 11924"/>
                    <a:gd name="connsiteY8" fmla="*/ 2267 h 12017"/>
                    <a:gd name="connsiteX9" fmla="*/ 10417 w 11924"/>
                    <a:gd name="connsiteY9" fmla="*/ 269 h 12017"/>
                    <a:gd name="connsiteX10" fmla="*/ 11833 w 11924"/>
                    <a:gd name="connsiteY10" fmla="*/ 19 h 12017"/>
                    <a:gd name="connsiteX11" fmla="*/ 10333 w 11924"/>
                    <a:gd name="connsiteY11" fmla="*/ 19 h 12017"/>
                    <a:gd name="connsiteX12" fmla="*/ 9983 w 11924"/>
                    <a:gd name="connsiteY12" fmla="*/ 2071 h 12017"/>
                    <a:gd name="connsiteX13" fmla="*/ 9137 w 11924"/>
                    <a:gd name="connsiteY13" fmla="*/ 2071 h 12017"/>
                    <a:gd name="connsiteX14" fmla="*/ 7876 w 11924"/>
                    <a:gd name="connsiteY14" fmla="*/ 2017 h 12017"/>
                    <a:gd name="connsiteX15" fmla="*/ 7345 w 11924"/>
                    <a:gd name="connsiteY15" fmla="*/ 5243 h 12017"/>
                    <a:gd name="connsiteX16" fmla="*/ 5221 w 11924"/>
                    <a:gd name="connsiteY16" fmla="*/ 5243 h 12017"/>
                    <a:gd name="connsiteX17" fmla="*/ 4690 w 11924"/>
                    <a:gd name="connsiteY17" fmla="*/ 8469 h 12017"/>
                    <a:gd name="connsiteX18" fmla="*/ 2566 w 11924"/>
                    <a:gd name="connsiteY18" fmla="*/ 8469 h 12017"/>
                    <a:gd name="connsiteX19" fmla="*/ 2124 w 11924"/>
                    <a:gd name="connsiteY19" fmla="*/ 11694 h 12017"/>
                    <a:gd name="connsiteX20" fmla="*/ 0 w 11924"/>
                    <a:gd name="connsiteY20" fmla="*/ 11694 h 12017"/>
                    <a:gd name="connsiteX0" fmla="*/ 0 w 11924"/>
                    <a:gd name="connsiteY0" fmla="*/ 11694 h 12017"/>
                    <a:gd name="connsiteX1" fmla="*/ 0 w 11924"/>
                    <a:gd name="connsiteY1" fmla="*/ 12017 h 12017"/>
                    <a:gd name="connsiteX2" fmla="*/ 2124 w 11924"/>
                    <a:gd name="connsiteY2" fmla="*/ 12017 h 12017"/>
                    <a:gd name="connsiteX3" fmla="*/ 2566 w 11924"/>
                    <a:gd name="connsiteY3" fmla="*/ 8791 h 12017"/>
                    <a:gd name="connsiteX4" fmla="*/ 4690 w 11924"/>
                    <a:gd name="connsiteY4" fmla="*/ 8791 h 12017"/>
                    <a:gd name="connsiteX5" fmla="*/ 5221 w 11924"/>
                    <a:gd name="connsiteY5" fmla="*/ 5565 h 12017"/>
                    <a:gd name="connsiteX6" fmla="*/ 7345 w 11924"/>
                    <a:gd name="connsiteY6" fmla="*/ 5565 h 12017"/>
                    <a:gd name="connsiteX7" fmla="*/ 7876 w 11924"/>
                    <a:gd name="connsiteY7" fmla="*/ 2340 h 12017"/>
                    <a:gd name="connsiteX8" fmla="*/ 10083 w 11924"/>
                    <a:gd name="connsiteY8" fmla="*/ 2267 h 12017"/>
                    <a:gd name="connsiteX9" fmla="*/ 10417 w 11924"/>
                    <a:gd name="connsiteY9" fmla="*/ 269 h 12017"/>
                    <a:gd name="connsiteX10" fmla="*/ 10417 w 11924"/>
                    <a:gd name="connsiteY10" fmla="*/ 269 h 12017"/>
                    <a:gd name="connsiteX11" fmla="*/ 11833 w 11924"/>
                    <a:gd name="connsiteY11" fmla="*/ 19 h 12017"/>
                    <a:gd name="connsiteX12" fmla="*/ 10333 w 11924"/>
                    <a:gd name="connsiteY12" fmla="*/ 19 h 12017"/>
                    <a:gd name="connsiteX13" fmla="*/ 9983 w 11924"/>
                    <a:gd name="connsiteY13" fmla="*/ 2071 h 12017"/>
                    <a:gd name="connsiteX14" fmla="*/ 9137 w 11924"/>
                    <a:gd name="connsiteY14" fmla="*/ 2071 h 12017"/>
                    <a:gd name="connsiteX15" fmla="*/ 7876 w 11924"/>
                    <a:gd name="connsiteY15" fmla="*/ 2017 h 12017"/>
                    <a:gd name="connsiteX16" fmla="*/ 7345 w 11924"/>
                    <a:gd name="connsiteY16" fmla="*/ 5243 h 12017"/>
                    <a:gd name="connsiteX17" fmla="*/ 5221 w 11924"/>
                    <a:gd name="connsiteY17" fmla="*/ 5243 h 12017"/>
                    <a:gd name="connsiteX18" fmla="*/ 4690 w 11924"/>
                    <a:gd name="connsiteY18" fmla="*/ 8469 h 12017"/>
                    <a:gd name="connsiteX19" fmla="*/ 2566 w 11924"/>
                    <a:gd name="connsiteY19" fmla="*/ 8469 h 12017"/>
                    <a:gd name="connsiteX20" fmla="*/ 2124 w 11924"/>
                    <a:gd name="connsiteY20" fmla="*/ 11694 h 12017"/>
                    <a:gd name="connsiteX21" fmla="*/ 0 w 11924"/>
                    <a:gd name="connsiteY21" fmla="*/ 11694 h 12017"/>
                    <a:gd name="connsiteX0" fmla="*/ 0 w 11924"/>
                    <a:gd name="connsiteY0" fmla="*/ 11694 h 12017"/>
                    <a:gd name="connsiteX1" fmla="*/ 0 w 11924"/>
                    <a:gd name="connsiteY1" fmla="*/ 12017 h 12017"/>
                    <a:gd name="connsiteX2" fmla="*/ 2124 w 11924"/>
                    <a:gd name="connsiteY2" fmla="*/ 12017 h 12017"/>
                    <a:gd name="connsiteX3" fmla="*/ 2566 w 11924"/>
                    <a:gd name="connsiteY3" fmla="*/ 8791 h 12017"/>
                    <a:gd name="connsiteX4" fmla="*/ 4690 w 11924"/>
                    <a:gd name="connsiteY4" fmla="*/ 8791 h 12017"/>
                    <a:gd name="connsiteX5" fmla="*/ 5221 w 11924"/>
                    <a:gd name="connsiteY5" fmla="*/ 5565 h 12017"/>
                    <a:gd name="connsiteX6" fmla="*/ 7345 w 11924"/>
                    <a:gd name="connsiteY6" fmla="*/ 5565 h 12017"/>
                    <a:gd name="connsiteX7" fmla="*/ 7876 w 11924"/>
                    <a:gd name="connsiteY7" fmla="*/ 2340 h 12017"/>
                    <a:gd name="connsiteX8" fmla="*/ 10083 w 11924"/>
                    <a:gd name="connsiteY8" fmla="*/ 2267 h 12017"/>
                    <a:gd name="connsiteX9" fmla="*/ 10417 w 11924"/>
                    <a:gd name="connsiteY9" fmla="*/ 269 h 12017"/>
                    <a:gd name="connsiteX10" fmla="*/ 10417 w 11924"/>
                    <a:gd name="connsiteY10" fmla="*/ 269 h 12017"/>
                    <a:gd name="connsiteX11" fmla="*/ 11833 w 11924"/>
                    <a:gd name="connsiteY11" fmla="*/ 19 h 12017"/>
                    <a:gd name="connsiteX12" fmla="*/ 10333 w 11924"/>
                    <a:gd name="connsiteY12" fmla="*/ 19 h 12017"/>
                    <a:gd name="connsiteX13" fmla="*/ 9983 w 11924"/>
                    <a:gd name="connsiteY13" fmla="*/ 2071 h 12017"/>
                    <a:gd name="connsiteX14" fmla="*/ 9137 w 11924"/>
                    <a:gd name="connsiteY14" fmla="*/ 2071 h 12017"/>
                    <a:gd name="connsiteX15" fmla="*/ 7876 w 11924"/>
                    <a:gd name="connsiteY15" fmla="*/ 2017 h 12017"/>
                    <a:gd name="connsiteX16" fmla="*/ 7345 w 11924"/>
                    <a:gd name="connsiteY16" fmla="*/ 5243 h 12017"/>
                    <a:gd name="connsiteX17" fmla="*/ 5221 w 11924"/>
                    <a:gd name="connsiteY17" fmla="*/ 5243 h 12017"/>
                    <a:gd name="connsiteX18" fmla="*/ 4690 w 11924"/>
                    <a:gd name="connsiteY18" fmla="*/ 8469 h 12017"/>
                    <a:gd name="connsiteX19" fmla="*/ 2566 w 11924"/>
                    <a:gd name="connsiteY19" fmla="*/ 8469 h 12017"/>
                    <a:gd name="connsiteX20" fmla="*/ 2124 w 11924"/>
                    <a:gd name="connsiteY20" fmla="*/ 11694 h 12017"/>
                    <a:gd name="connsiteX21" fmla="*/ 0 w 11924"/>
                    <a:gd name="connsiteY21" fmla="*/ 11694 h 12017"/>
                    <a:gd name="connsiteX0" fmla="*/ 0 w 11871"/>
                    <a:gd name="connsiteY0" fmla="*/ 11694 h 12017"/>
                    <a:gd name="connsiteX1" fmla="*/ 0 w 11871"/>
                    <a:gd name="connsiteY1" fmla="*/ 12017 h 12017"/>
                    <a:gd name="connsiteX2" fmla="*/ 2124 w 11871"/>
                    <a:gd name="connsiteY2" fmla="*/ 12017 h 12017"/>
                    <a:gd name="connsiteX3" fmla="*/ 2566 w 11871"/>
                    <a:gd name="connsiteY3" fmla="*/ 8791 h 12017"/>
                    <a:gd name="connsiteX4" fmla="*/ 4690 w 11871"/>
                    <a:gd name="connsiteY4" fmla="*/ 8791 h 12017"/>
                    <a:gd name="connsiteX5" fmla="*/ 5221 w 11871"/>
                    <a:gd name="connsiteY5" fmla="*/ 5565 h 12017"/>
                    <a:gd name="connsiteX6" fmla="*/ 7345 w 11871"/>
                    <a:gd name="connsiteY6" fmla="*/ 5565 h 12017"/>
                    <a:gd name="connsiteX7" fmla="*/ 7876 w 11871"/>
                    <a:gd name="connsiteY7" fmla="*/ 2340 h 12017"/>
                    <a:gd name="connsiteX8" fmla="*/ 10083 w 11871"/>
                    <a:gd name="connsiteY8" fmla="*/ 2267 h 12017"/>
                    <a:gd name="connsiteX9" fmla="*/ 10417 w 11871"/>
                    <a:gd name="connsiteY9" fmla="*/ 269 h 12017"/>
                    <a:gd name="connsiteX10" fmla="*/ 10417 w 11871"/>
                    <a:gd name="connsiteY10" fmla="*/ 269 h 12017"/>
                    <a:gd name="connsiteX11" fmla="*/ 11833 w 11871"/>
                    <a:gd name="connsiteY11" fmla="*/ 19 h 12017"/>
                    <a:gd name="connsiteX12" fmla="*/ 10333 w 11871"/>
                    <a:gd name="connsiteY12" fmla="*/ 19 h 12017"/>
                    <a:gd name="connsiteX13" fmla="*/ 9983 w 11871"/>
                    <a:gd name="connsiteY13" fmla="*/ 2071 h 12017"/>
                    <a:gd name="connsiteX14" fmla="*/ 9137 w 11871"/>
                    <a:gd name="connsiteY14" fmla="*/ 2071 h 12017"/>
                    <a:gd name="connsiteX15" fmla="*/ 7876 w 11871"/>
                    <a:gd name="connsiteY15" fmla="*/ 2017 h 12017"/>
                    <a:gd name="connsiteX16" fmla="*/ 7345 w 11871"/>
                    <a:gd name="connsiteY16" fmla="*/ 5243 h 12017"/>
                    <a:gd name="connsiteX17" fmla="*/ 5221 w 11871"/>
                    <a:gd name="connsiteY17" fmla="*/ 5243 h 12017"/>
                    <a:gd name="connsiteX18" fmla="*/ 4690 w 11871"/>
                    <a:gd name="connsiteY18" fmla="*/ 8469 h 12017"/>
                    <a:gd name="connsiteX19" fmla="*/ 2566 w 11871"/>
                    <a:gd name="connsiteY19" fmla="*/ 8469 h 12017"/>
                    <a:gd name="connsiteX20" fmla="*/ 2124 w 11871"/>
                    <a:gd name="connsiteY20" fmla="*/ 11694 h 12017"/>
                    <a:gd name="connsiteX21" fmla="*/ 0 w 11871"/>
                    <a:gd name="connsiteY21" fmla="*/ 11694 h 12017"/>
                    <a:gd name="connsiteX0" fmla="*/ 0 w 11871"/>
                    <a:gd name="connsiteY0" fmla="*/ 11694 h 12017"/>
                    <a:gd name="connsiteX1" fmla="*/ 0 w 11871"/>
                    <a:gd name="connsiteY1" fmla="*/ 12017 h 12017"/>
                    <a:gd name="connsiteX2" fmla="*/ 2124 w 11871"/>
                    <a:gd name="connsiteY2" fmla="*/ 12017 h 12017"/>
                    <a:gd name="connsiteX3" fmla="*/ 2566 w 11871"/>
                    <a:gd name="connsiteY3" fmla="*/ 8791 h 12017"/>
                    <a:gd name="connsiteX4" fmla="*/ 4690 w 11871"/>
                    <a:gd name="connsiteY4" fmla="*/ 8791 h 12017"/>
                    <a:gd name="connsiteX5" fmla="*/ 5221 w 11871"/>
                    <a:gd name="connsiteY5" fmla="*/ 5565 h 12017"/>
                    <a:gd name="connsiteX6" fmla="*/ 7345 w 11871"/>
                    <a:gd name="connsiteY6" fmla="*/ 5565 h 12017"/>
                    <a:gd name="connsiteX7" fmla="*/ 7876 w 11871"/>
                    <a:gd name="connsiteY7" fmla="*/ 2340 h 12017"/>
                    <a:gd name="connsiteX8" fmla="*/ 10083 w 11871"/>
                    <a:gd name="connsiteY8" fmla="*/ 2267 h 12017"/>
                    <a:gd name="connsiteX9" fmla="*/ 10417 w 11871"/>
                    <a:gd name="connsiteY9" fmla="*/ 269 h 12017"/>
                    <a:gd name="connsiteX10" fmla="*/ 10417 w 11871"/>
                    <a:gd name="connsiteY10" fmla="*/ 269 h 12017"/>
                    <a:gd name="connsiteX11" fmla="*/ 11833 w 11871"/>
                    <a:gd name="connsiteY11" fmla="*/ 19 h 12017"/>
                    <a:gd name="connsiteX12" fmla="*/ 10333 w 11871"/>
                    <a:gd name="connsiteY12" fmla="*/ 19 h 12017"/>
                    <a:gd name="connsiteX13" fmla="*/ 9983 w 11871"/>
                    <a:gd name="connsiteY13" fmla="*/ 2071 h 12017"/>
                    <a:gd name="connsiteX14" fmla="*/ 9137 w 11871"/>
                    <a:gd name="connsiteY14" fmla="*/ 2071 h 12017"/>
                    <a:gd name="connsiteX15" fmla="*/ 7876 w 11871"/>
                    <a:gd name="connsiteY15" fmla="*/ 2017 h 12017"/>
                    <a:gd name="connsiteX16" fmla="*/ 7345 w 11871"/>
                    <a:gd name="connsiteY16" fmla="*/ 5243 h 12017"/>
                    <a:gd name="connsiteX17" fmla="*/ 5221 w 11871"/>
                    <a:gd name="connsiteY17" fmla="*/ 5243 h 12017"/>
                    <a:gd name="connsiteX18" fmla="*/ 4690 w 11871"/>
                    <a:gd name="connsiteY18" fmla="*/ 8469 h 12017"/>
                    <a:gd name="connsiteX19" fmla="*/ 2566 w 11871"/>
                    <a:gd name="connsiteY19" fmla="*/ 8469 h 12017"/>
                    <a:gd name="connsiteX20" fmla="*/ 2124 w 11871"/>
                    <a:gd name="connsiteY20" fmla="*/ 11694 h 12017"/>
                    <a:gd name="connsiteX21" fmla="*/ 0 w 11871"/>
                    <a:gd name="connsiteY21" fmla="*/ 11694 h 12017"/>
                    <a:gd name="connsiteX0" fmla="*/ 0 w 11871"/>
                    <a:gd name="connsiteY0" fmla="*/ 11694 h 12017"/>
                    <a:gd name="connsiteX1" fmla="*/ 0 w 11871"/>
                    <a:gd name="connsiteY1" fmla="*/ 12017 h 12017"/>
                    <a:gd name="connsiteX2" fmla="*/ 2124 w 11871"/>
                    <a:gd name="connsiteY2" fmla="*/ 12017 h 12017"/>
                    <a:gd name="connsiteX3" fmla="*/ 2566 w 11871"/>
                    <a:gd name="connsiteY3" fmla="*/ 8791 h 12017"/>
                    <a:gd name="connsiteX4" fmla="*/ 4690 w 11871"/>
                    <a:gd name="connsiteY4" fmla="*/ 8791 h 12017"/>
                    <a:gd name="connsiteX5" fmla="*/ 5221 w 11871"/>
                    <a:gd name="connsiteY5" fmla="*/ 5565 h 12017"/>
                    <a:gd name="connsiteX6" fmla="*/ 7345 w 11871"/>
                    <a:gd name="connsiteY6" fmla="*/ 5565 h 12017"/>
                    <a:gd name="connsiteX7" fmla="*/ 7876 w 11871"/>
                    <a:gd name="connsiteY7" fmla="*/ 2340 h 12017"/>
                    <a:gd name="connsiteX8" fmla="*/ 10083 w 11871"/>
                    <a:gd name="connsiteY8" fmla="*/ 2267 h 12017"/>
                    <a:gd name="connsiteX9" fmla="*/ 10417 w 11871"/>
                    <a:gd name="connsiteY9" fmla="*/ 269 h 12017"/>
                    <a:gd name="connsiteX10" fmla="*/ 10417 w 11871"/>
                    <a:gd name="connsiteY10" fmla="*/ 269 h 12017"/>
                    <a:gd name="connsiteX11" fmla="*/ 11833 w 11871"/>
                    <a:gd name="connsiteY11" fmla="*/ 19 h 12017"/>
                    <a:gd name="connsiteX12" fmla="*/ 10333 w 11871"/>
                    <a:gd name="connsiteY12" fmla="*/ 19 h 12017"/>
                    <a:gd name="connsiteX13" fmla="*/ 9983 w 11871"/>
                    <a:gd name="connsiteY13" fmla="*/ 2071 h 12017"/>
                    <a:gd name="connsiteX14" fmla="*/ 9137 w 11871"/>
                    <a:gd name="connsiteY14" fmla="*/ 2071 h 12017"/>
                    <a:gd name="connsiteX15" fmla="*/ 7876 w 11871"/>
                    <a:gd name="connsiteY15" fmla="*/ 2017 h 12017"/>
                    <a:gd name="connsiteX16" fmla="*/ 7345 w 11871"/>
                    <a:gd name="connsiteY16" fmla="*/ 5243 h 12017"/>
                    <a:gd name="connsiteX17" fmla="*/ 5221 w 11871"/>
                    <a:gd name="connsiteY17" fmla="*/ 5243 h 12017"/>
                    <a:gd name="connsiteX18" fmla="*/ 4690 w 11871"/>
                    <a:gd name="connsiteY18" fmla="*/ 8469 h 12017"/>
                    <a:gd name="connsiteX19" fmla="*/ 2566 w 11871"/>
                    <a:gd name="connsiteY19" fmla="*/ 8469 h 12017"/>
                    <a:gd name="connsiteX20" fmla="*/ 2124 w 11871"/>
                    <a:gd name="connsiteY20" fmla="*/ 11694 h 12017"/>
                    <a:gd name="connsiteX21" fmla="*/ 0 w 11871"/>
                    <a:gd name="connsiteY21" fmla="*/ 11694 h 12017"/>
                    <a:gd name="connsiteX0" fmla="*/ 0 w 11871"/>
                    <a:gd name="connsiteY0" fmla="*/ 11694 h 12017"/>
                    <a:gd name="connsiteX1" fmla="*/ 0 w 11871"/>
                    <a:gd name="connsiteY1" fmla="*/ 12017 h 12017"/>
                    <a:gd name="connsiteX2" fmla="*/ 2124 w 11871"/>
                    <a:gd name="connsiteY2" fmla="*/ 12017 h 12017"/>
                    <a:gd name="connsiteX3" fmla="*/ 2566 w 11871"/>
                    <a:gd name="connsiteY3" fmla="*/ 8791 h 12017"/>
                    <a:gd name="connsiteX4" fmla="*/ 4690 w 11871"/>
                    <a:gd name="connsiteY4" fmla="*/ 8791 h 12017"/>
                    <a:gd name="connsiteX5" fmla="*/ 5221 w 11871"/>
                    <a:gd name="connsiteY5" fmla="*/ 5565 h 12017"/>
                    <a:gd name="connsiteX6" fmla="*/ 7345 w 11871"/>
                    <a:gd name="connsiteY6" fmla="*/ 5565 h 12017"/>
                    <a:gd name="connsiteX7" fmla="*/ 7876 w 11871"/>
                    <a:gd name="connsiteY7" fmla="*/ 2340 h 12017"/>
                    <a:gd name="connsiteX8" fmla="*/ 10083 w 11871"/>
                    <a:gd name="connsiteY8" fmla="*/ 2267 h 12017"/>
                    <a:gd name="connsiteX9" fmla="*/ 10417 w 11871"/>
                    <a:gd name="connsiteY9" fmla="*/ 269 h 12017"/>
                    <a:gd name="connsiteX10" fmla="*/ 10417 w 11871"/>
                    <a:gd name="connsiteY10" fmla="*/ 269 h 12017"/>
                    <a:gd name="connsiteX11" fmla="*/ 11833 w 11871"/>
                    <a:gd name="connsiteY11" fmla="*/ 19 h 12017"/>
                    <a:gd name="connsiteX12" fmla="*/ 10333 w 11871"/>
                    <a:gd name="connsiteY12" fmla="*/ 19 h 12017"/>
                    <a:gd name="connsiteX13" fmla="*/ 9983 w 11871"/>
                    <a:gd name="connsiteY13" fmla="*/ 2071 h 12017"/>
                    <a:gd name="connsiteX14" fmla="*/ 9137 w 11871"/>
                    <a:gd name="connsiteY14" fmla="*/ 2071 h 12017"/>
                    <a:gd name="connsiteX15" fmla="*/ 7876 w 11871"/>
                    <a:gd name="connsiteY15" fmla="*/ 2017 h 12017"/>
                    <a:gd name="connsiteX16" fmla="*/ 7345 w 11871"/>
                    <a:gd name="connsiteY16" fmla="*/ 5243 h 12017"/>
                    <a:gd name="connsiteX17" fmla="*/ 5221 w 11871"/>
                    <a:gd name="connsiteY17" fmla="*/ 5243 h 12017"/>
                    <a:gd name="connsiteX18" fmla="*/ 4690 w 11871"/>
                    <a:gd name="connsiteY18" fmla="*/ 8469 h 12017"/>
                    <a:gd name="connsiteX19" fmla="*/ 2566 w 11871"/>
                    <a:gd name="connsiteY19" fmla="*/ 8469 h 12017"/>
                    <a:gd name="connsiteX20" fmla="*/ 2124 w 11871"/>
                    <a:gd name="connsiteY20" fmla="*/ 11694 h 12017"/>
                    <a:gd name="connsiteX21" fmla="*/ 0 w 11871"/>
                    <a:gd name="connsiteY21" fmla="*/ 11694 h 12017"/>
                    <a:gd name="connsiteX0" fmla="*/ 0 w 11871"/>
                    <a:gd name="connsiteY0" fmla="*/ 11694 h 12017"/>
                    <a:gd name="connsiteX1" fmla="*/ 0 w 11871"/>
                    <a:gd name="connsiteY1" fmla="*/ 12017 h 12017"/>
                    <a:gd name="connsiteX2" fmla="*/ 2124 w 11871"/>
                    <a:gd name="connsiteY2" fmla="*/ 12017 h 12017"/>
                    <a:gd name="connsiteX3" fmla="*/ 2566 w 11871"/>
                    <a:gd name="connsiteY3" fmla="*/ 8791 h 12017"/>
                    <a:gd name="connsiteX4" fmla="*/ 4690 w 11871"/>
                    <a:gd name="connsiteY4" fmla="*/ 8791 h 12017"/>
                    <a:gd name="connsiteX5" fmla="*/ 5221 w 11871"/>
                    <a:gd name="connsiteY5" fmla="*/ 5565 h 12017"/>
                    <a:gd name="connsiteX6" fmla="*/ 7345 w 11871"/>
                    <a:gd name="connsiteY6" fmla="*/ 5565 h 12017"/>
                    <a:gd name="connsiteX7" fmla="*/ 7876 w 11871"/>
                    <a:gd name="connsiteY7" fmla="*/ 2340 h 12017"/>
                    <a:gd name="connsiteX8" fmla="*/ 10083 w 11871"/>
                    <a:gd name="connsiteY8" fmla="*/ 2516 h 12017"/>
                    <a:gd name="connsiteX9" fmla="*/ 10417 w 11871"/>
                    <a:gd name="connsiteY9" fmla="*/ 269 h 12017"/>
                    <a:gd name="connsiteX10" fmla="*/ 10417 w 11871"/>
                    <a:gd name="connsiteY10" fmla="*/ 269 h 12017"/>
                    <a:gd name="connsiteX11" fmla="*/ 11833 w 11871"/>
                    <a:gd name="connsiteY11" fmla="*/ 19 h 12017"/>
                    <a:gd name="connsiteX12" fmla="*/ 10333 w 11871"/>
                    <a:gd name="connsiteY12" fmla="*/ 19 h 12017"/>
                    <a:gd name="connsiteX13" fmla="*/ 9983 w 11871"/>
                    <a:gd name="connsiteY13" fmla="*/ 2071 h 12017"/>
                    <a:gd name="connsiteX14" fmla="*/ 9137 w 11871"/>
                    <a:gd name="connsiteY14" fmla="*/ 2071 h 12017"/>
                    <a:gd name="connsiteX15" fmla="*/ 7876 w 11871"/>
                    <a:gd name="connsiteY15" fmla="*/ 2017 h 12017"/>
                    <a:gd name="connsiteX16" fmla="*/ 7345 w 11871"/>
                    <a:gd name="connsiteY16" fmla="*/ 5243 h 12017"/>
                    <a:gd name="connsiteX17" fmla="*/ 5221 w 11871"/>
                    <a:gd name="connsiteY17" fmla="*/ 5243 h 12017"/>
                    <a:gd name="connsiteX18" fmla="*/ 4690 w 11871"/>
                    <a:gd name="connsiteY18" fmla="*/ 8469 h 12017"/>
                    <a:gd name="connsiteX19" fmla="*/ 2566 w 11871"/>
                    <a:gd name="connsiteY19" fmla="*/ 8469 h 12017"/>
                    <a:gd name="connsiteX20" fmla="*/ 2124 w 11871"/>
                    <a:gd name="connsiteY20" fmla="*/ 11694 h 12017"/>
                    <a:gd name="connsiteX21" fmla="*/ 0 w 11871"/>
                    <a:gd name="connsiteY21" fmla="*/ 11694 h 12017"/>
                    <a:gd name="connsiteX0" fmla="*/ 0 w 11871"/>
                    <a:gd name="connsiteY0" fmla="*/ 11694 h 12017"/>
                    <a:gd name="connsiteX1" fmla="*/ 0 w 11871"/>
                    <a:gd name="connsiteY1" fmla="*/ 12017 h 12017"/>
                    <a:gd name="connsiteX2" fmla="*/ 2124 w 11871"/>
                    <a:gd name="connsiteY2" fmla="*/ 12017 h 12017"/>
                    <a:gd name="connsiteX3" fmla="*/ 2566 w 11871"/>
                    <a:gd name="connsiteY3" fmla="*/ 8791 h 12017"/>
                    <a:gd name="connsiteX4" fmla="*/ 4690 w 11871"/>
                    <a:gd name="connsiteY4" fmla="*/ 8791 h 12017"/>
                    <a:gd name="connsiteX5" fmla="*/ 5221 w 11871"/>
                    <a:gd name="connsiteY5" fmla="*/ 5565 h 12017"/>
                    <a:gd name="connsiteX6" fmla="*/ 7345 w 11871"/>
                    <a:gd name="connsiteY6" fmla="*/ 5565 h 12017"/>
                    <a:gd name="connsiteX7" fmla="*/ 7917 w 11871"/>
                    <a:gd name="connsiteY7" fmla="*/ 2516 h 12017"/>
                    <a:gd name="connsiteX8" fmla="*/ 10083 w 11871"/>
                    <a:gd name="connsiteY8" fmla="*/ 2516 h 12017"/>
                    <a:gd name="connsiteX9" fmla="*/ 10417 w 11871"/>
                    <a:gd name="connsiteY9" fmla="*/ 269 h 12017"/>
                    <a:gd name="connsiteX10" fmla="*/ 10417 w 11871"/>
                    <a:gd name="connsiteY10" fmla="*/ 269 h 12017"/>
                    <a:gd name="connsiteX11" fmla="*/ 11833 w 11871"/>
                    <a:gd name="connsiteY11" fmla="*/ 19 h 12017"/>
                    <a:gd name="connsiteX12" fmla="*/ 10333 w 11871"/>
                    <a:gd name="connsiteY12" fmla="*/ 19 h 12017"/>
                    <a:gd name="connsiteX13" fmla="*/ 9983 w 11871"/>
                    <a:gd name="connsiteY13" fmla="*/ 2071 h 12017"/>
                    <a:gd name="connsiteX14" fmla="*/ 9137 w 11871"/>
                    <a:gd name="connsiteY14" fmla="*/ 2071 h 12017"/>
                    <a:gd name="connsiteX15" fmla="*/ 7876 w 11871"/>
                    <a:gd name="connsiteY15" fmla="*/ 2017 h 12017"/>
                    <a:gd name="connsiteX16" fmla="*/ 7345 w 11871"/>
                    <a:gd name="connsiteY16" fmla="*/ 5243 h 12017"/>
                    <a:gd name="connsiteX17" fmla="*/ 5221 w 11871"/>
                    <a:gd name="connsiteY17" fmla="*/ 5243 h 12017"/>
                    <a:gd name="connsiteX18" fmla="*/ 4690 w 11871"/>
                    <a:gd name="connsiteY18" fmla="*/ 8469 h 12017"/>
                    <a:gd name="connsiteX19" fmla="*/ 2566 w 11871"/>
                    <a:gd name="connsiteY19" fmla="*/ 8469 h 12017"/>
                    <a:gd name="connsiteX20" fmla="*/ 2124 w 11871"/>
                    <a:gd name="connsiteY20" fmla="*/ 11694 h 12017"/>
                    <a:gd name="connsiteX21" fmla="*/ 0 w 11871"/>
                    <a:gd name="connsiteY21" fmla="*/ 11694 h 12017"/>
                    <a:gd name="connsiteX0" fmla="*/ 0 w 11871"/>
                    <a:gd name="connsiteY0" fmla="*/ 11694 h 12017"/>
                    <a:gd name="connsiteX1" fmla="*/ 0 w 11871"/>
                    <a:gd name="connsiteY1" fmla="*/ 12017 h 12017"/>
                    <a:gd name="connsiteX2" fmla="*/ 2124 w 11871"/>
                    <a:gd name="connsiteY2" fmla="*/ 12017 h 12017"/>
                    <a:gd name="connsiteX3" fmla="*/ 2566 w 11871"/>
                    <a:gd name="connsiteY3" fmla="*/ 8791 h 12017"/>
                    <a:gd name="connsiteX4" fmla="*/ 4690 w 11871"/>
                    <a:gd name="connsiteY4" fmla="*/ 8791 h 12017"/>
                    <a:gd name="connsiteX5" fmla="*/ 5221 w 11871"/>
                    <a:gd name="connsiteY5" fmla="*/ 5565 h 12017"/>
                    <a:gd name="connsiteX6" fmla="*/ 7417 w 11871"/>
                    <a:gd name="connsiteY6" fmla="*/ 5513 h 12017"/>
                    <a:gd name="connsiteX7" fmla="*/ 7917 w 11871"/>
                    <a:gd name="connsiteY7" fmla="*/ 2516 h 12017"/>
                    <a:gd name="connsiteX8" fmla="*/ 10083 w 11871"/>
                    <a:gd name="connsiteY8" fmla="*/ 2516 h 12017"/>
                    <a:gd name="connsiteX9" fmla="*/ 10417 w 11871"/>
                    <a:gd name="connsiteY9" fmla="*/ 269 h 12017"/>
                    <a:gd name="connsiteX10" fmla="*/ 10417 w 11871"/>
                    <a:gd name="connsiteY10" fmla="*/ 269 h 12017"/>
                    <a:gd name="connsiteX11" fmla="*/ 11833 w 11871"/>
                    <a:gd name="connsiteY11" fmla="*/ 19 h 12017"/>
                    <a:gd name="connsiteX12" fmla="*/ 10333 w 11871"/>
                    <a:gd name="connsiteY12" fmla="*/ 19 h 12017"/>
                    <a:gd name="connsiteX13" fmla="*/ 9983 w 11871"/>
                    <a:gd name="connsiteY13" fmla="*/ 2071 h 12017"/>
                    <a:gd name="connsiteX14" fmla="*/ 9137 w 11871"/>
                    <a:gd name="connsiteY14" fmla="*/ 2071 h 12017"/>
                    <a:gd name="connsiteX15" fmla="*/ 7876 w 11871"/>
                    <a:gd name="connsiteY15" fmla="*/ 2017 h 12017"/>
                    <a:gd name="connsiteX16" fmla="*/ 7345 w 11871"/>
                    <a:gd name="connsiteY16" fmla="*/ 5243 h 12017"/>
                    <a:gd name="connsiteX17" fmla="*/ 5221 w 11871"/>
                    <a:gd name="connsiteY17" fmla="*/ 5243 h 12017"/>
                    <a:gd name="connsiteX18" fmla="*/ 4690 w 11871"/>
                    <a:gd name="connsiteY18" fmla="*/ 8469 h 12017"/>
                    <a:gd name="connsiteX19" fmla="*/ 2566 w 11871"/>
                    <a:gd name="connsiteY19" fmla="*/ 8469 h 12017"/>
                    <a:gd name="connsiteX20" fmla="*/ 2124 w 11871"/>
                    <a:gd name="connsiteY20" fmla="*/ 11694 h 12017"/>
                    <a:gd name="connsiteX21" fmla="*/ 0 w 11871"/>
                    <a:gd name="connsiteY21" fmla="*/ 11694 h 12017"/>
                    <a:gd name="connsiteX0" fmla="*/ 0 w 12288"/>
                    <a:gd name="connsiteY0" fmla="*/ 11694 h 12017"/>
                    <a:gd name="connsiteX1" fmla="*/ 0 w 12288"/>
                    <a:gd name="connsiteY1" fmla="*/ 12017 h 12017"/>
                    <a:gd name="connsiteX2" fmla="*/ 2124 w 12288"/>
                    <a:gd name="connsiteY2" fmla="*/ 12017 h 12017"/>
                    <a:gd name="connsiteX3" fmla="*/ 2566 w 12288"/>
                    <a:gd name="connsiteY3" fmla="*/ 8791 h 12017"/>
                    <a:gd name="connsiteX4" fmla="*/ 4690 w 12288"/>
                    <a:gd name="connsiteY4" fmla="*/ 8791 h 12017"/>
                    <a:gd name="connsiteX5" fmla="*/ 5221 w 12288"/>
                    <a:gd name="connsiteY5" fmla="*/ 5565 h 12017"/>
                    <a:gd name="connsiteX6" fmla="*/ 7417 w 12288"/>
                    <a:gd name="connsiteY6" fmla="*/ 5513 h 12017"/>
                    <a:gd name="connsiteX7" fmla="*/ 7917 w 12288"/>
                    <a:gd name="connsiteY7" fmla="*/ 2516 h 12017"/>
                    <a:gd name="connsiteX8" fmla="*/ 10083 w 12288"/>
                    <a:gd name="connsiteY8" fmla="*/ 2516 h 12017"/>
                    <a:gd name="connsiteX9" fmla="*/ 10417 w 12288"/>
                    <a:gd name="connsiteY9" fmla="*/ 269 h 12017"/>
                    <a:gd name="connsiteX10" fmla="*/ 10417 w 12288"/>
                    <a:gd name="connsiteY10" fmla="*/ 269 h 12017"/>
                    <a:gd name="connsiteX11" fmla="*/ 12250 w 12288"/>
                    <a:gd name="connsiteY11" fmla="*/ 19 h 12017"/>
                    <a:gd name="connsiteX12" fmla="*/ 10333 w 12288"/>
                    <a:gd name="connsiteY12" fmla="*/ 19 h 12017"/>
                    <a:gd name="connsiteX13" fmla="*/ 9983 w 12288"/>
                    <a:gd name="connsiteY13" fmla="*/ 2071 h 12017"/>
                    <a:gd name="connsiteX14" fmla="*/ 9137 w 12288"/>
                    <a:gd name="connsiteY14" fmla="*/ 2071 h 12017"/>
                    <a:gd name="connsiteX15" fmla="*/ 7876 w 12288"/>
                    <a:gd name="connsiteY15" fmla="*/ 2017 h 12017"/>
                    <a:gd name="connsiteX16" fmla="*/ 7345 w 12288"/>
                    <a:gd name="connsiteY16" fmla="*/ 5243 h 12017"/>
                    <a:gd name="connsiteX17" fmla="*/ 5221 w 12288"/>
                    <a:gd name="connsiteY17" fmla="*/ 5243 h 12017"/>
                    <a:gd name="connsiteX18" fmla="*/ 4690 w 12288"/>
                    <a:gd name="connsiteY18" fmla="*/ 8469 h 12017"/>
                    <a:gd name="connsiteX19" fmla="*/ 2566 w 12288"/>
                    <a:gd name="connsiteY19" fmla="*/ 8469 h 12017"/>
                    <a:gd name="connsiteX20" fmla="*/ 2124 w 12288"/>
                    <a:gd name="connsiteY20" fmla="*/ 11694 h 12017"/>
                    <a:gd name="connsiteX21" fmla="*/ 0 w 12288"/>
                    <a:gd name="connsiteY21" fmla="*/ 11694 h 12017"/>
                    <a:gd name="connsiteX0" fmla="*/ 0 w 12288"/>
                    <a:gd name="connsiteY0" fmla="*/ 11694 h 12017"/>
                    <a:gd name="connsiteX1" fmla="*/ 0 w 12288"/>
                    <a:gd name="connsiteY1" fmla="*/ 12017 h 12017"/>
                    <a:gd name="connsiteX2" fmla="*/ 2124 w 12288"/>
                    <a:gd name="connsiteY2" fmla="*/ 12017 h 12017"/>
                    <a:gd name="connsiteX3" fmla="*/ 2566 w 12288"/>
                    <a:gd name="connsiteY3" fmla="*/ 8791 h 12017"/>
                    <a:gd name="connsiteX4" fmla="*/ 4690 w 12288"/>
                    <a:gd name="connsiteY4" fmla="*/ 8791 h 12017"/>
                    <a:gd name="connsiteX5" fmla="*/ 5221 w 12288"/>
                    <a:gd name="connsiteY5" fmla="*/ 5565 h 12017"/>
                    <a:gd name="connsiteX6" fmla="*/ 7417 w 12288"/>
                    <a:gd name="connsiteY6" fmla="*/ 5513 h 12017"/>
                    <a:gd name="connsiteX7" fmla="*/ 7917 w 12288"/>
                    <a:gd name="connsiteY7" fmla="*/ 2516 h 12017"/>
                    <a:gd name="connsiteX8" fmla="*/ 10083 w 12288"/>
                    <a:gd name="connsiteY8" fmla="*/ 2516 h 12017"/>
                    <a:gd name="connsiteX9" fmla="*/ 10417 w 12288"/>
                    <a:gd name="connsiteY9" fmla="*/ 269 h 12017"/>
                    <a:gd name="connsiteX10" fmla="*/ 10417 w 12288"/>
                    <a:gd name="connsiteY10" fmla="*/ 269 h 12017"/>
                    <a:gd name="connsiteX11" fmla="*/ 12250 w 12288"/>
                    <a:gd name="connsiteY11" fmla="*/ 19 h 12017"/>
                    <a:gd name="connsiteX12" fmla="*/ 10333 w 12288"/>
                    <a:gd name="connsiteY12" fmla="*/ 19 h 12017"/>
                    <a:gd name="connsiteX13" fmla="*/ 9983 w 12288"/>
                    <a:gd name="connsiteY13" fmla="*/ 2071 h 12017"/>
                    <a:gd name="connsiteX14" fmla="*/ 9137 w 12288"/>
                    <a:gd name="connsiteY14" fmla="*/ 2071 h 12017"/>
                    <a:gd name="connsiteX15" fmla="*/ 7876 w 12288"/>
                    <a:gd name="connsiteY15" fmla="*/ 2017 h 12017"/>
                    <a:gd name="connsiteX16" fmla="*/ 7345 w 12288"/>
                    <a:gd name="connsiteY16" fmla="*/ 5243 h 12017"/>
                    <a:gd name="connsiteX17" fmla="*/ 5221 w 12288"/>
                    <a:gd name="connsiteY17" fmla="*/ 5243 h 12017"/>
                    <a:gd name="connsiteX18" fmla="*/ 4690 w 12288"/>
                    <a:gd name="connsiteY18" fmla="*/ 8469 h 12017"/>
                    <a:gd name="connsiteX19" fmla="*/ 2566 w 12288"/>
                    <a:gd name="connsiteY19" fmla="*/ 8469 h 12017"/>
                    <a:gd name="connsiteX20" fmla="*/ 2124 w 12288"/>
                    <a:gd name="connsiteY20" fmla="*/ 11694 h 12017"/>
                    <a:gd name="connsiteX21" fmla="*/ 0 w 12288"/>
                    <a:gd name="connsiteY21" fmla="*/ 11694 h 1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2288" h="12017">
                      <a:moveTo>
                        <a:pt x="0" y="11694"/>
                      </a:moveTo>
                      <a:lnTo>
                        <a:pt x="0" y="12017"/>
                      </a:lnTo>
                      <a:lnTo>
                        <a:pt x="2124" y="12017"/>
                      </a:lnTo>
                      <a:cubicBezTo>
                        <a:pt x="2271" y="10942"/>
                        <a:pt x="2419" y="9866"/>
                        <a:pt x="2566" y="8791"/>
                      </a:cubicBezTo>
                      <a:lnTo>
                        <a:pt x="4690" y="8791"/>
                      </a:lnTo>
                      <a:lnTo>
                        <a:pt x="5221" y="5565"/>
                      </a:lnTo>
                      <a:lnTo>
                        <a:pt x="7417" y="5513"/>
                      </a:lnTo>
                      <a:cubicBezTo>
                        <a:pt x="7608" y="4497"/>
                        <a:pt x="7726" y="3532"/>
                        <a:pt x="7917" y="2516"/>
                      </a:cubicBezTo>
                      <a:lnTo>
                        <a:pt x="10083" y="2516"/>
                      </a:lnTo>
                      <a:cubicBezTo>
                        <a:pt x="10171" y="1942"/>
                        <a:pt x="10081" y="2346"/>
                        <a:pt x="10417" y="269"/>
                      </a:cubicBezTo>
                      <a:lnTo>
                        <a:pt x="10417" y="269"/>
                      </a:lnTo>
                      <a:cubicBezTo>
                        <a:pt x="11799" y="228"/>
                        <a:pt x="12221" y="300"/>
                        <a:pt x="12250" y="19"/>
                      </a:cubicBezTo>
                      <a:cubicBezTo>
                        <a:pt x="12288" y="0"/>
                        <a:pt x="10335" y="60"/>
                        <a:pt x="10333" y="19"/>
                      </a:cubicBezTo>
                      <a:cubicBezTo>
                        <a:pt x="10327" y="37"/>
                        <a:pt x="9989" y="2053"/>
                        <a:pt x="9983" y="2071"/>
                      </a:cubicBezTo>
                      <a:lnTo>
                        <a:pt x="9137" y="2071"/>
                      </a:lnTo>
                      <a:lnTo>
                        <a:pt x="7876" y="2017"/>
                      </a:lnTo>
                      <a:lnTo>
                        <a:pt x="7345" y="5243"/>
                      </a:lnTo>
                      <a:lnTo>
                        <a:pt x="5221" y="5243"/>
                      </a:lnTo>
                      <a:lnTo>
                        <a:pt x="4690" y="8469"/>
                      </a:lnTo>
                      <a:lnTo>
                        <a:pt x="2566" y="8469"/>
                      </a:lnTo>
                      <a:cubicBezTo>
                        <a:pt x="2419" y="9544"/>
                        <a:pt x="2271" y="10619"/>
                        <a:pt x="2124" y="11694"/>
                      </a:cubicBezTo>
                      <a:lnTo>
                        <a:pt x="0" y="1169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518CD3"/>
                    </a:gs>
                    <a:gs pos="100000">
                      <a:srgbClr val="518CD3">
                        <a:gamma/>
                        <a:tint val="54118"/>
                        <a:invGamma/>
                      </a:srgbClr>
                    </a:gs>
                  </a:gsLst>
                  <a:path path="rect">
                    <a:fillToRect l="100000" b="100000"/>
                  </a:path>
                </a:gradFill>
                <a:ln w="9525">
                  <a:noFill/>
                  <a:round/>
                  <a:headEnd/>
                  <a:tailEnd/>
                </a:ln>
                <a:effectLst/>
                <a:scene3d>
                  <a:camera prst="legacyPerspectiveTop"/>
                  <a:lightRig rig="legacyNormal3" dir="r"/>
                </a:scene3d>
                <a:sp3d extrusionH="1905000" prstMaterial="legacyPlastic">
                  <a:bevelT w="13500" h="13500" prst="angle"/>
                  <a:bevelB w="13500" h="13500" prst="angle"/>
                  <a:extrusionClr>
                    <a:srgbClr val="518CD3"/>
                  </a:extrusionClr>
                </a:sp3d>
              </p:spPr>
              <p:txBody>
                <a:bodyPr lIns="109023" tIns="54512" rIns="109023" bIns="54512">
                  <a:flatTx/>
                </a:bodyPr>
                <a:lstStyle/>
                <a:p>
                  <a:pPr defTabSz="91380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 dirty="0">
                    <a:solidFill>
                      <a:srgbClr val="DDE89A"/>
                    </a:solidFill>
                    <a:ea typeface="+mn-ea"/>
                  </a:endParaRPr>
                </a:p>
              </p:txBody>
            </p:sp>
            <p:grpSp>
              <p:nvGrpSpPr>
                <p:cNvPr id="46" name="Group 4"/>
                <p:cNvGrpSpPr>
                  <a:grpSpLocks/>
                </p:cNvGrpSpPr>
                <p:nvPr/>
              </p:nvGrpSpPr>
              <p:grpSpPr bwMode="auto">
                <a:xfrm>
                  <a:off x="713560" y="3513844"/>
                  <a:ext cx="1089910" cy="805861"/>
                  <a:chOff x="482" y="2001"/>
                  <a:chExt cx="860" cy="646"/>
                </a:xfrm>
              </p:grpSpPr>
              <p:sp>
                <p:nvSpPr>
                  <p:cNvPr id="50" name="Freeform 5"/>
                  <p:cNvSpPr>
                    <a:spLocks/>
                  </p:cNvSpPr>
                  <p:nvPr/>
                </p:nvSpPr>
                <p:spPr bwMode="gray">
                  <a:xfrm>
                    <a:off x="567" y="2464"/>
                    <a:ext cx="336" cy="173"/>
                  </a:xfrm>
                  <a:custGeom>
                    <a:avLst/>
                    <a:gdLst/>
                    <a:ahLst/>
                    <a:cxnLst>
                      <a:cxn ang="0">
                        <a:pos x="0" y="166"/>
                      </a:cxn>
                      <a:cxn ang="0">
                        <a:pos x="58" y="173"/>
                      </a:cxn>
                      <a:cxn ang="0">
                        <a:pos x="297" y="32"/>
                      </a:cxn>
                      <a:cxn ang="0">
                        <a:pos x="289" y="8"/>
                      </a:cxn>
                      <a:cxn ang="0">
                        <a:pos x="223" y="26"/>
                      </a:cxn>
                      <a:cxn ang="0">
                        <a:pos x="0" y="166"/>
                      </a:cxn>
                    </a:cxnLst>
                    <a:rect l="0" t="0" r="r" b="b"/>
                    <a:pathLst>
                      <a:path w="335" h="173">
                        <a:moveTo>
                          <a:pt x="0" y="166"/>
                        </a:moveTo>
                        <a:lnTo>
                          <a:pt x="58" y="173"/>
                        </a:lnTo>
                        <a:lnTo>
                          <a:pt x="297" y="32"/>
                        </a:lnTo>
                        <a:cubicBezTo>
                          <a:pt x="335" y="5"/>
                          <a:pt x="301" y="9"/>
                          <a:pt x="289" y="8"/>
                        </a:cubicBezTo>
                        <a:cubicBezTo>
                          <a:pt x="277" y="7"/>
                          <a:pt x="271" y="0"/>
                          <a:pt x="223" y="26"/>
                        </a:cubicBezTo>
                        <a:lnTo>
                          <a:pt x="0" y="16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1C1C1C">
                          <a:gamma/>
                          <a:shade val="85882"/>
                          <a:invGamma/>
                          <a:alpha val="0"/>
                        </a:srgbClr>
                      </a:gs>
                      <a:gs pos="100000">
                        <a:srgbClr val="1C1C1C"/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913809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 dirty="0">
                      <a:solidFill>
                        <a:srgbClr val="DDE89A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51" name="Freeform 6"/>
                  <p:cNvSpPr>
                    <a:spLocks/>
                  </p:cNvSpPr>
                  <p:nvPr/>
                </p:nvSpPr>
                <p:spPr bwMode="gray">
                  <a:xfrm>
                    <a:off x="797" y="2401"/>
                    <a:ext cx="367" cy="168"/>
                  </a:xfrm>
                  <a:custGeom>
                    <a:avLst/>
                    <a:gdLst/>
                    <a:ahLst/>
                    <a:cxnLst>
                      <a:cxn ang="0">
                        <a:pos x="0" y="158"/>
                      </a:cxn>
                      <a:cxn ang="0">
                        <a:pos x="80" y="170"/>
                      </a:cxn>
                      <a:cxn ang="0">
                        <a:pos x="332" y="37"/>
                      </a:cxn>
                      <a:cxn ang="0">
                        <a:pos x="292" y="1"/>
                      </a:cxn>
                      <a:cxn ang="0">
                        <a:pos x="230" y="29"/>
                      </a:cxn>
                      <a:cxn ang="0">
                        <a:pos x="0" y="158"/>
                      </a:cxn>
                    </a:cxnLst>
                    <a:rect l="0" t="0" r="r" b="b"/>
                    <a:pathLst>
                      <a:path w="367" h="170">
                        <a:moveTo>
                          <a:pt x="0" y="158"/>
                        </a:moveTo>
                        <a:lnTo>
                          <a:pt x="80" y="170"/>
                        </a:lnTo>
                        <a:lnTo>
                          <a:pt x="332" y="37"/>
                        </a:lnTo>
                        <a:cubicBezTo>
                          <a:pt x="367" y="9"/>
                          <a:pt x="309" y="2"/>
                          <a:pt x="292" y="1"/>
                        </a:cubicBezTo>
                        <a:cubicBezTo>
                          <a:pt x="280" y="0"/>
                          <a:pt x="279" y="3"/>
                          <a:pt x="230" y="29"/>
                        </a:cubicBezTo>
                        <a:lnTo>
                          <a:pt x="0" y="158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1C1C1C">
                          <a:gamma/>
                          <a:shade val="85882"/>
                          <a:invGamma/>
                          <a:alpha val="0"/>
                        </a:srgbClr>
                      </a:gs>
                      <a:gs pos="100000">
                        <a:srgbClr val="1C1C1C"/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913809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 dirty="0">
                      <a:solidFill>
                        <a:srgbClr val="DDE89A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52" name="Freeform 7"/>
                  <p:cNvSpPr>
                    <a:spLocks/>
                  </p:cNvSpPr>
                  <p:nvPr/>
                </p:nvSpPr>
                <p:spPr bwMode="gray">
                  <a:xfrm>
                    <a:off x="1035" y="2504"/>
                    <a:ext cx="307" cy="143"/>
                  </a:xfrm>
                  <a:custGeom>
                    <a:avLst/>
                    <a:gdLst/>
                    <a:ahLst/>
                    <a:cxnLst>
                      <a:cxn ang="0">
                        <a:pos x="0" y="134"/>
                      </a:cxn>
                      <a:cxn ang="0">
                        <a:pos x="66" y="143"/>
                      </a:cxn>
                      <a:cxn ang="0">
                        <a:pos x="282" y="35"/>
                      </a:cxn>
                      <a:cxn ang="0">
                        <a:pos x="219" y="17"/>
                      </a:cxn>
                      <a:cxn ang="0">
                        <a:pos x="0" y="134"/>
                      </a:cxn>
                    </a:cxnLst>
                    <a:rect l="0" t="0" r="r" b="b"/>
                    <a:pathLst>
                      <a:path w="307" h="143">
                        <a:moveTo>
                          <a:pt x="0" y="134"/>
                        </a:moveTo>
                        <a:lnTo>
                          <a:pt x="66" y="143"/>
                        </a:lnTo>
                        <a:lnTo>
                          <a:pt x="282" y="35"/>
                        </a:lnTo>
                        <a:cubicBezTo>
                          <a:pt x="307" y="14"/>
                          <a:pt x="266" y="0"/>
                          <a:pt x="219" y="17"/>
                        </a:cubicBezTo>
                        <a:lnTo>
                          <a:pt x="0" y="134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1C1C1C">
                          <a:gamma/>
                          <a:shade val="85882"/>
                          <a:invGamma/>
                          <a:alpha val="0"/>
                        </a:srgbClr>
                      </a:gs>
                      <a:gs pos="100000">
                        <a:srgbClr val="1C1C1C"/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913809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 dirty="0">
                      <a:solidFill>
                        <a:srgbClr val="DDE89A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53" name="Freeform 8"/>
                  <p:cNvSpPr>
                    <a:spLocks/>
                  </p:cNvSpPr>
                  <p:nvPr/>
                </p:nvSpPr>
                <p:spPr bwMode="gray">
                  <a:xfrm>
                    <a:off x="479" y="2064"/>
                    <a:ext cx="224" cy="571"/>
                  </a:xfrm>
                  <a:custGeom>
                    <a:avLst/>
                    <a:gdLst/>
                    <a:ahLst/>
                    <a:cxnLst>
                      <a:cxn ang="0">
                        <a:pos x="103" y="101"/>
                      </a:cxn>
                      <a:cxn ang="0">
                        <a:pos x="74" y="50"/>
                      </a:cxn>
                      <a:cxn ang="0">
                        <a:pos x="121" y="1"/>
                      </a:cxn>
                      <a:cxn ang="0">
                        <a:pos x="171" y="52"/>
                      </a:cxn>
                      <a:cxn ang="0">
                        <a:pos x="135" y="101"/>
                      </a:cxn>
                      <a:cxn ang="0">
                        <a:pos x="134" y="124"/>
                      </a:cxn>
                      <a:cxn ang="0">
                        <a:pos x="209" y="145"/>
                      </a:cxn>
                      <a:cxn ang="0">
                        <a:pos x="221" y="204"/>
                      </a:cxn>
                      <a:cxn ang="0">
                        <a:pos x="218" y="321"/>
                      </a:cxn>
                      <a:cxn ang="0">
                        <a:pos x="209" y="365"/>
                      </a:cxn>
                      <a:cxn ang="0">
                        <a:pos x="196" y="308"/>
                      </a:cxn>
                      <a:cxn ang="0">
                        <a:pos x="187" y="202"/>
                      </a:cxn>
                      <a:cxn ang="0">
                        <a:pos x="170" y="321"/>
                      </a:cxn>
                      <a:cxn ang="0">
                        <a:pos x="144" y="569"/>
                      </a:cxn>
                      <a:cxn ang="0">
                        <a:pos x="78" y="565"/>
                      </a:cxn>
                      <a:cxn ang="0">
                        <a:pos x="50" y="325"/>
                      </a:cxn>
                      <a:cxn ang="0">
                        <a:pos x="33" y="208"/>
                      </a:cxn>
                      <a:cxn ang="0">
                        <a:pos x="25" y="310"/>
                      </a:cxn>
                      <a:cxn ang="0">
                        <a:pos x="12" y="365"/>
                      </a:cxn>
                      <a:cxn ang="0">
                        <a:pos x="1" y="305"/>
                      </a:cxn>
                      <a:cxn ang="0">
                        <a:pos x="7" y="184"/>
                      </a:cxn>
                      <a:cxn ang="0">
                        <a:pos x="23" y="140"/>
                      </a:cxn>
                      <a:cxn ang="0">
                        <a:pos x="102" y="124"/>
                      </a:cxn>
                      <a:cxn ang="0">
                        <a:pos x="103" y="101"/>
                      </a:cxn>
                    </a:cxnLst>
                    <a:rect l="0" t="0" r="r" b="b"/>
                    <a:pathLst>
                      <a:path w="224" h="569">
                        <a:moveTo>
                          <a:pt x="103" y="101"/>
                        </a:moveTo>
                        <a:cubicBezTo>
                          <a:pt x="87" y="94"/>
                          <a:pt x="75" y="75"/>
                          <a:pt x="74" y="50"/>
                        </a:cubicBezTo>
                        <a:cubicBezTo>
                          <a:pt x="72" y="26"/>
                          <a:pt x="90" y="0"/>
                          <a:pt x="121" y="1"/>
                        </a:cubicBezTo>
                        <a:cubicBezTo>
                          <a:pt x="152" y="2"/>
                          <a:pt x="172" y="18"/>
                          <a:pt x="171" y="52"/>
                        </a:cubicBezTo>
                        <a:cubicBezTo>
                          <a:pt x="170" y="85"/>
                          <a:pt x="151" y="96"/>
                          <a:pt x="135" y="101"/>
                        </a:cubicBezTo>
                        <a:cubicBezTo>
                          <a:pt x="132" y="111"/>
                          <a:pt x="132" y="118"/>
                          <a:pt x="134" y="124"/>
                        </a:cubicBezTo>
                        <a:cubicBezTo>
                          <a:pt x="151" y="131"/>
                          <a:pt x="194" y="132"/>
                          <a:pt x="209" y="145"/>
                        </a:cubicBezTo>
                        <a:cubicBezTo>
                          <a:pt x="224" y="156"/>
                          <a:pt x="219" y="175"/>
                          <a:pt x="221" y="204"/>
                        </a:cubicBezTo>
                        <a:lnTo>
                          <a:pt x="218" y="321"/>
                        </a:lnTo>
                        <a:cubicBezTo>
                          <a:pt x="216" y="348"/>
                          <a:pt x="212" y="367"/>
                          <a:pt x="209" y="365"/>
                        </a:cubicBezTo>
                        <a:cubicBezTo>
                          <a:pt x="199" y="370"/>
                          <a:pt x="200" y="335"/>
                          <a:pt x="196" y="308"/>
                        </a:cubicBezTo>
                        <a:lnTo>
                          <a:pt x="187" y="202"/>
                        </a:lnTo>
                        <a:cubicBezTo>
                          <a:pt x="182" y="204"/>
                          <a:pt x="177" y="260"/>
                          <a:pt x="170" y="321"/>
                        </a:cubicBezTo>
                        <a:lnTo>
                          <a:pt x="144" y="569"/>
                        </a:lnTo>
                        <a:lnTo>
                          <a:pt x="78" y="565"/>
                        </a:lnTo>
                        <a:lnTo>
                          <a:pt x="50" y="325"/>
                        </a:lnTo>
                        <a:cubicBezTo>
                          <a:pt x="39" y="255"/>
                          <a:pt x="37" y="211"/>
                          <a:pt x="33" y="208"/>
                        </a:cubicBezTo>
                        <a:lnTo>
                          <a:pt x="25" y="310"/>
                        </a:lnTo>
                        <a:cubicBezTo>
                          <a:pt x="22" y="336"/>
                          <a:pt x="16" y="366"/>
                          <a:pt x="12" y="365"/>
                        </a:cubicBezTo>
                        <a:cubicBezTo>
                          <a:pt x="4" y="365"/>
                          <a:pt x="2" y="335"/>
                          <a:pt x="1" y="305"/>
                        </a:cubicBezTo>
                        <a:cubicBezTo>
                          <a:pt x="0" y="275"/>
                          <a:pt x="3" y="212"/>
                          <a:pt x="7" y="184"/>
                        </a:cubicBezTo>
                        <a:cubicBezTo>
                          <a:pt x="12" y="157"/>
                          <a:pt x="7" y="150"/>
                          <a:pt x="23" y="140"/>
                        </a:cubicBezTo>
                        <a:cubicBezTo>
                          <a:pt x="39" y="131"/>
                          <a:pt x="89" y="131"/>
                          <a:pt x="102" y="124"/>
                        </a:cubicBezTo>
                        <a:cubicBezTo>
                          <a:pt x="106" y="120"/>
                          <a:pt x="108" y="108"/>
                          <a:pt x="103" y="101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effectLst/>
                  <a:scene3d>
                    <a:camera prst="legacyPerspectiveTopRight">
                      <a:rot lat="0" lon="900000" rev="0"/>
                    </a:camera>
                    <a:lightRig rig="legacyFlat1" dir="t"/>
                  </a:scene3d>
                  <a:sp3d extrusionH="36500" prstMaterial="legacyMetal">
                    <a:bevelT w="13500" h="13500" prst="angle"/>
                    <a:bevelB w="13500" h="13500" prst="angle"/>
                    <a:extrusionClr>
                      <a:srgbClr val="333333"/>
                    </a:extrusionClr>
                  </a:sp3d>
                </p:spPr>
                <p:txBody>
                  <a:bodyPr>
                    <a:flatTx/>
                  </a:bodyPr>
                  <a:lstStyle/>
                  <a:p>
                    <a:pPr defTabSz="913809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 dirty="0">
                      <a:solidFill>
                        <a:srgbClr val="DDE89A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54" name="Freeform 9"/>
                  <p:cNvSpPr>
                    <a:spLocks/>
                  </p:cNvSpPr>
                  <p:nvPr/>
                </p:nvSpPr>
                <p:spPr bwMode="gray">
                  <a:xfrm>
                    <a:off x="698" y="1998"/>
                    <a:ext cx="233" cy="568"/>
                  </a:xfrm>
                  <a:custGeom>
                    <a:avLst/>
                    <a:gdLst/>
                    <a:ahLst/>
                    <a:cxnLst>
                      <a:cxn ang="0">
                        <a:pos x="103" y="101"/>
                      </a:cxn>
                      <a:cxn ang="0">
                        <a:pos x="74" y="50"/>
                      </a:cxn>
                      <a:cxn ang="0">
                        <a:pos x="121" y="1"/>
                      </a:cxn>
                      <a:cxn ang="0">
                        <a:pos x="171" y="52"/>
                      </a:cxn>
                      <a:cxn ang="0">
                        <a:pos x="135" y="101"/>
                      </a:cxn>
                      <a:cxn ang="0">
                        <a:pos x="134" y="124"/>
                      </a:cxn>
                      <a:cxn ang="0">
                        <a:pos x="209" y="145"/>
                      </a:cxn>
                      <a:cxn ang="0">
                        <a:pos x="221" y="204"/>
                      </a:cxn>
                      <a:cxn ang="0">
                        <a:pos x="218" y="321"/>
                      </a:cxn>
                      <a:cxn ang="0">
                        <a:pos x="209" y="365"/>
                      </a:cxn>
                      <a:cxn ang="0">
                        <a:pos x="196" y="308"/>
                      </a:cxn>
                      <a:cxn ang="0">
                        <a:pos x="187" y="202"/>
                      </a:cxn>
                      <a:cxn ang="0">
                        <a:pos x="170" y="321"/>
                      </a:cxn>
                      <a:cxn ang="0">
                        <a:pos x="144" y="569"/>
                      </a:cxn>
                      <a:cxn ang="0">
                        <a:pos x="78" y="565"/>
                      </a:cxn>
                      <a:cxn ang="0">
                        <a:pos x="50" y="325"/>
                      </a:cxn>
                      <a:cxn ang="0">
                        <a:pos x="33" y="208"/>
                      </a:cxn>
                      <a:cxn ang="0">
                        <a:pos x="25" y="310"/>
                      </a:cxn>
                      <a:cxn ang="0">
                        <a:pos x="12" y="365"/>
                      </a:cxn>
                      <a:cxn ang="0">
                        <a:pos x="1" y="305"/>
                      </a:cxn>
                      <a:cxn ang="0">
                        <a:pos x="7" y="184"/>
                      </a:cxn>
                      <a:cxn ang="0">
                        <a:pos x="23" y="140"/>
                      </a:cxn>
                      <a:cxn ang="0">
                        <a:pos x="102" y="124"/>
                      </a:cxn>
                      <a:cxn ang="0">
                        <a:pos x="103" y="101"/>
                      </a:cxn>
                    </a:cxnLst>
                    <a:rect l="0" t="0" r="r" b="b"/>
                    <a:pathLst>
                      <a:path w="224" h="569">
                        <a:moveTo>
                          <a:pt x="103" y="101"/>
                        </a:moveTo>
                        <a:cubicBezTo>
                          <a:pt x="87" y="94"/>
                          <a:pt x="75" y="75"/>
                          <a:pt x="74" y="50"/>
                        </a:cubicBezTo>
                        <a:cubicBezTo>
                          <a:pt x="72" y="26"/>
                          <a:pt x="90" y="0"/>
                          <a:pt x="121" y="1"/>
                        </a:cubicBezTo>
                        <a:cubicBezTo>
                          <a:pt x="152" y="2"/>
                          <a:pt x="172" y="18"/>
                          <a:pt x="171" y="52"/>
                        </a:cubicBezTo>
                        <a:cubicBezTo>
                          <a:pt x="170" y="85"/>
                          <a:pt x="151" y="96"/>
                          <a:pt x="135" y="101"/>
                        </a:cubicBezTo>
                        <a:cubicBezTo>
                          <a:pt x="132" y="111"/>
                          <a:pt x="132" y="118"/>
                          <a:pt x="134" y="124"/>
                        </a:cubicBezTo>
                        <a:cubicBezTo>
                          <a:pt x="151" y="131"/>
                          <a:pt x="194" y="132"/>
                          <a:pt x="209" y="145"/>
                        </a:cubicBezTo>
                        <a:cubicBezTo>
                          <a:pt x="224" y="156"/>
                          <a:pt x="219" y="175"/>
                          <a:pt x="221" y="204"/>
                        </a:cubicBezTo>
                        <a:lnTo>
                          <a:pt x="218" y="321"/>
                        </a:lnTo>
                        <a:cubicBezTo>
                          <a:pt x="216" y="348"/>
                          <a:pt x="212" y="367"/>
                          <a:pt x="209" y="365"/>
                        </a:cubicBezTo>
                        <a:cubicBezTo>
                          <a:pt x="199" y="370"/>
                          <a:pt x="200" y="335"/>
                          <a:pt x="196" y="308"/>
                        </a:cubicBezTo>
                        <a:lnTo>
                          <a:pt x="187" y="202"/>
                        </a:lnTo>
                        <a:cubicBezTo>
                          <a:pt x="182" y="204"/>
                          <a:pt x="177" y="260"/>
                          <a:pt x="170" y="321"/>
                        </a:cubicBezTo>
                        <a:lnTo>
                          <a:pt x="144" y="569"/>
                        </a:lnTo>
                        <a:lnTo>
                          <a:pt x="78" y="565"/>
                        </a:lnTo>
                        <a:lnTo>
                          <a:pt x="50" y="325"/>
                        </a:lnTo>
                        <a:cubicBezTo>
                          <a:pt x="39" y="255"/>
                          <a:pt x="37" y="211"/>
                          <a:pt x="33" y="208"/>
                        </a:cubicBezTo>
                        <a:lnTo>
                          <a:pt x="25" y="310"/>
                        </a:lnTo>
                        <a:cubicBezTo>
                          <a:pt x="22" y="336"/>
                          <a:pt x="16" y="366"/>
                          <a:pt x="12" y="365"/>
                        </a:cubicBezTo>
                        <a:cubicBezTo>
                          <a:pt x="4" y="365"/>
                          <a:pt x="2" y="335"/>
                          <a:pt x="1" y="305"/>
                        </a:cubicBezTo>
                        <a:cubicBezTo>
                          <a:pt x="0" y="275"/>
                          <a:pt x="3" y="212"/>
                          <a:pt x="7" y="184"/>
                        </a:cubicBezTo>
                        <a:cubicBezTo>
                          <a:pt x="12" y="157"/>
                          <a:pt x="7" y="150"/>
                          <a:pt x="23" y="140"/>
                        </a:cubicBezTo>
                        <a:cubicBezTo>
                          <a:pt x="39" y="131"/>
                          <a:pt x="89" y="131"/>
                          <a:pt x="102" y="124"/>
                        </a:cubicBezTo>
                        <a:cubicBezTo>
                          <a:pt x="106" y="120"/>
                          <a:pt x="108" y="108"/>
                          <a:pt x="103" y="101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effectLst/>
                  <a:scene3d>
                    <a:camera prst="legacyPerspectiveTopRight">
                      <a:rot lat="0" lon="900000" rev="0"/>
                    </a:camera>
                    <a:lightRig rig="legacyFlat1" dir="t"/>
                  </a:scene3d>
                  <a:sp3d extrusionH="36500" prstMaterial="legacyMetal">
                    <a:bevelT w="13500" h="13500" prst="angle"/>
                    <a:bevelB w="13500" h="13500" prst="angle"/>
                    <a:extrusionClr>
                      <a:srgbClr val="333333"/>
                    </a:extrusionClr>
                  </a:sp3d>
                </p:spPr>
                <p:txBody>
                  <a:bodyPr>
                    <a:flatTx/>
                  </a:bodyPr>
                  <a:lstStyle/>
                  <a:p>
                    <a:pPr defTabSz="913809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 dirty="0">
                      <a:solidFill>
                        <a:srgbClr val="DDE89A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55" name="Freeform 10"/>
                  <p:cNvSpPr>
                    <a:spLocks/>
                  </p:cNvSpPr>
                  <p:nvPr/>
                </p:nvSpPr>
                <p:spPr bwMode="gray">
                  <a:xfrm>
                    <a:off x="956" y="2078"/>
                    <a:ext cx="224" cy="569"/>
                  </a:xfrm>
                  <a:custGeom>
                    <a:avLst/>
                    <a:gdLst/>
                    <a:ahLst/>
                    <a:cxnLst>
                      <a:cxn ang="0">
                        <a:pos x="103" y="101"/>
                      </a:cxn>
                      <a:cxn ang="0">
                        <a:pos x="74" y="50"/>
                      </a:cxn>
                      <a:cxn ang="0">
                        <a:pos x="121" y="1"/>
                      </a:cxn>
                      <a:cxn ang="0">
                        <a:pos x="171" y="52"/>
                      </a:cxn>
                      <a:cxn ang="0">
                        <a:pos x="135" y="101"/>
                      </a:cxn>
                      <a:cxn ang="0">
                        <a:pos x="134" y="124"/>
                      </a:cxn>
                      <a:cxn ang="0">
                        <a:pos x="209" y="145"/>
                      </a:cxn>
                      <a:cxn ang="0">
                        <a:pos x="221" y="204"/>
                      </a:cxn>
                      <a:cxn ang="0">
                        <a:pos x="218" y="321"/>
                      </a:cxn>
                      <a:cxn ang="0">
                        <a:pos x="209" y="365"/>
                      </a:cxn>
                      <a:cxn ang="0">
                        <a:pos x="196" y="308"/>
                      </a:cxn>
                      <a:cxn ang="0">
                        <a:pos x="187" y="202"/>
                      </a:cxn>
                      <a:cxn ang="0">
                        <a:pos x="170" y="321"/>
                      </a:cxn>
                      <a:cxn ang="0">
                        <a:pos x="144" y="569"/>
                      </a:cxn>
                      <a:cxn ang="0">
                        <a:pos x="78" y="565"/>
                      </a:cxn>
                      <a:cxn ang="0">
                        <a:pos x="50" y="325"/>
                      </a:cxn>
                      <a:cxn ang="0">
                        <a:pos x="33" y="208"/>
                      </a:cxn>
                      <a:cxn ang="0">
                        <a:pos x="25" y="310"/>
                      </a:cxn>
                      <a:cxn ang="0">
                        <a:pos x="12" y="365"/>
                      </a:cxn>
                      <a:cxn ang="0">
                        <a:pos x="1" y="305"/>
                      </a:cxn>
                      <a:cxn ang="0">
                        <a:pos x="7" y="184"/>
                      </a:cxn>
                      <a:cxn ang="0">
                        <a:pos x="23" y="140"/>
                      </a:cxn>
                      <a:cxn ang="0">
                        <a:pos x="102" y="124"/>
                      </a:cxn>
                      <a:cxn ang="0">
                        <a:pos x="103" y="101"/>
                      </a:cxn>
                    </a:cxnLst>
                    <a:rect l="0" t="0" r="r" b="b"/>
                    <a:pathLst>
                      <a:path w="224" h="569">
                        <a:moveTo>
                          <a:pt x="103" y="101"/>
                        </a:moveTo>
                        <a:cubicBezTo>
                          <a:pt x="87" y="94"/>
                          <a:pt x="75" y="75"/>
                          <a:pt x="74" y="50"/>
                        </a:cubicBezTo>
                        <a:cubicBezTo>
                          <a:pt x="72" y="26"/>
                          <a:pt x="90" y="0"/>
                          <a:pt x="121" y="1"/>
                        </a:cubicBezTo>
                        <a:cubicBezTo>
                          <a:pt x="152" y="2"/>
                          <a:pt x="172" y="18"/>
                          <a:pt x="171" y="52"/>
                        </a:cubicBezTo>
                        <a:cubicBezTo>
                          <a:pt x="170" y="85"/>
                          <a:pt x="151" y="96"/>
                          <a:pt x="135" y="101"/>
                        </a:cubicBezTo>
                        <a:cubicBezTo>
                          <a:pt x="132" y="111"/>
                          <a:pt x="132" y="118"/>
                          <a:pt x="134" y="124"/>
                        </a:cubicBezTo>
                        <a:cubicBezTo>
                          <a:pt x="151" y="131"/>
                          <a:pt x="194" y="132"/>
                          <a:pt x="209" y="145"/>
                        </a:cubicBezTo>
                        <a:cubicBezTo>
                          <a:pt x="224" y="156"/>
                          <a:pt x="219" y="175"/>
                          <a:pt x="221" y="204"/>
                        </a:cubicBezTo>
                        <a:lnTo>
                          <a:pt x="218" y="321"/>
                        </a:lnTo>
                        <a:cubicBezTo>
                          <a:pt x="216" y="348"/>
                          <a:pt x="212" y="367"/>
                          <a:pt x="209" y="365"/>
                        </a:cubicBezTo>
                        <a:cubicBezTo>
                          <a:pt x="199" y="370"/>
                          <a:pt x="200" y="335"/>
                          <a:pt x="196" y="308"/>
                        </a:cubicBezTo>
                        <a:lnTo>
                          <a:pt x="187" y="202"/>
                        </a:lnTo>
                        <a:cubicBezTo>
                          <a:pt x="182" y="204"/>
                          <a:pt x="177" y="260"/>
                          <a:pt x="170" y="321"/>
                        </a:cubicBezTo>
                        <a:lnTo>
                          <a:pt x="144" y="569"/>
                        </a:lnTo>
                        <a:lnTo>
                          <a:pt x="78" y="565"/>
                        </a:lnTo>
                        <a:lnTo>
                          <a:pt x="50" y="325"/>
                        </a:lnTo>
                        <a:cubicBezTo>
                          <a:pt x="39" y="255"/>
                          <a:pt x="37" y="211"/>
                          <a:pt x="33" y="208"/>
                        </a:cubicBezTo>
                        <a:lnTo>
                          <a:pt x="25" y="310"/>
                        </a:lnTo>
                        <a:cubicBezTo>
                          <a:pt x="22" y="336"/>
                          <a:pt x="16" y="366"/>
                          <a:pt x="12" y="365"/>
                        </a:cubicBezTo>
                        <a:cubicBezTo>
                          <a:pt x="4" y="365"/>
                          <a:pt x="2" y="335"/>
                          <a:pt x="1" y="305"/>
                        </a:cubicBezTo>
                        <a:cubicBezTo>
                          <a:pt x="0" y="275"/>
                          <a:pt x="3" y="212"/>
                          <a:pt x="7" y="184"/>
                        </a:cubicBezTo>
                        <a:cubicBezTo>
                          <a:pt x="12" y="157"/>
                          <a:pt x="7" y="150"/>
                          <a:pt x="23" y="140"/>
                        </a:cubicBezTo>
                        <a:cubicBezTo>
                          <a:pt x="39" y="131"/>
                          <a:pt x="89" y="131"/>
                          <a:pt x="102" y="124"/>
                        </a:cubicBezTo>
                        <a:cubicBezTo>
                          <a:pt x="106" y="120"/>
                          <a:pt x="108" y="108"/>
                          <a:pt x="103" y="101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effectLst/>
                  <a:scene3d>
                    <a:camera prst="legacyPerspectiveTopRight">
                      <a:rot lat="0" lon="900000" rev="0"/>
                    </a:camera>
                    <a:lightRig rig="legacyFlat1" dir="t"/>
                  </a:scene3d>
                  <a:sp3d extrusionH="36500" prstMaterial="legacyMetal">
                    <a:bevelT w="13500" h="13500" prst="angle"/>
                    <a:bevelB w="13500" h="13500" prst="angle"/>
                    <a:extrusionClr>
                      <a:srgbClr val="333333"/>
                    </a:extrusionClr>
                  </a:sp3d>
                </p:spPr>
                <p:txBody>
                  <a:bodyPr>
                    <a:flatTx/>
                  </a:bodyPr>
                  <a:lstStyle/>
                  <a:p>
                    <a:pPr defTabSz="913809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 dirty="0">
                      <a:solidFill>
                        <a:srgbClr val="DDE89A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pic>
              <p:nvPicPr>
                <p:cNvPr id="47" name="Picture 11" descr="161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gray">
                <a:xfrm>
                  <a:off x="7069545" y="908050"/>
                  <a:ext cx="841686" cy="81937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8" name="Picture 12" descr="232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gray">
                <a:xfrm>
                  <a:off x="2289255" y="2689529"/>
                  <a:ext cx="1021220" cy="8828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9" name="图片 97" descr="ITILV3.png"/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5678983" y="1370013"/>
                  <a:ext cx="776288" cy="7842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44" name="图片 61" descr="无标题.png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4139952" y="2124000"/>
                <a:ext cx="750539" cy="7591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57370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ITIL</a:t>
            </a:r>
            <a:r>
              <a:rPr lang="zh-CN" altLang="en-US" dirty="0" smtClean="0"/>
              <a:t>是体系化运维服务的有机组成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60" y="982200"/>
            <a:ext cx="7690337" cy="58318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166" y="982199"/>
            <a:ext cx="9559406" cy="583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8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88270"/>
            <a:ext cx="9834312" cy="55291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ITIL</a:t>
            </a:r>
            <a:r>
              <a:rPr lang="zh-CN" altLang="en-US" dirty="0" smtClean="0"/>
              <a:t>会用到的一些工具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780295" y="5799221"/>
            <a:ext cx="1275347" cy="8542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可以到论坛下载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559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740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66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15108" y="1579854"/>
            <a:ext cx="10058400" cy="48340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ITIL</a:t>
            </a:r>
            <a:r>
              <a:rPr lang="zh-CN" altLang="en-US" dirty="0" smtClean="0"/>
              <a:t>在组织中的位置</a:t>
            </a:r>
            <a:endParaRPr lang="en-US" altLang="zh-CN" dirty="0" smtClean="0"/>
          </a:p>
          <a:p>
            <a:r>
              <a:rPr lang="en-US" altLang="zh-CN" dirty="0"/>
              <a:t>2</a:t>
            </a:r>
            <a:r>
              <a:rPr lang="zh-CN" altLang="en-US" dirty="0" smtClean="0"/>
              <a:t>、中国</a:t>
            </a:r>
            <a:r>
              <a:rPr lang="en-US" altLang="zh-CN" dirty="0" smtClean="0"/>
              <a:t>IT</a:t>
            </a:r>
            <a:r>
              <a:rPr lang="zh-CN" altLang="en-US" dirty="0" smtClean="0"/>
              <a:t>服务市场的变化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IT</a:t>
            </a:r>
            <a:r>
              <a:rPr lang="zh-CN" altLang="en-US" dirty="0" smtClean="0"/>
              <a:t>服务</a:t>
            </a:r>
            <a:r>
              <a:rPr lang="zh-CN" altLang="en-US" dirty="0" smtClean="0"/>
              <a:t>的</a:t>
            </a:r>
            <a:r>
              <a:rPr lang="zh-CN" altLang="en-US" dirty="0"/>
              <a:t>云</a:t>
            </a:r>
            <a:r>
              <a:rPr lang="zh-CN" altLang="en-US" dirty="0" smtClean="0"/>
              <a:t>之</a:t>
            </a:r>
            <a:r>
              <a:rPr lang="zh-CN" altLang="en-US" dirty="0" smtClean="0"/>
              <a:t>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12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中小企业信息化发展面临挑战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981200" y="981076"/>
            <a:ext cx="8229600" cy="3600053"/>
          </a:xfrm>
        </p:spPr>
        <p:txBody>
          <a:bodyPr>
            <a:noAutofit/>
          </a:bodyPr>
          <a:lstStyle/>
          <a:p>
            <a:pPr marL="342900" indent="-3429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FF6600"/>
              </a:buClr>
              <a:buSzPct val="70000"/>
              <a:buFont typeface="Wingdings" pitchFamily="2" charset="2"/>
              <a:buChar char="n"/>
            </a:pPr>
            <a:r>
              <a:rPr lang="zh-CN" altLang="en-US" sz="1800" b="1" dirty="0">
                <a:latin typeface="微软雅黑" pitchFamily="34" charset="-122"/>
                <a:ea typeface="微软雅黑" pitchFamily="34" charset="-122"/>
              </a:rPr>
              <a:t>资金不足</a:t>
            </a:r>
            <a:endParaRPr lang="en-US" altLang="zh-CN" sz="1800" b="1" dirty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1800" dirty="0"/>
              <a:t>在国内当前的经济环境下，中小企业资金不足仍旧是关键问题，如何降低流动负债而将有线资金用在刀刃上，从而提高资金周转率支持业务发展</a:t>
            </a:r>
          </a:p>
          <a:p>
            <a:pPr marL="342900" indent="-3429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FF6600"/>
              </a:buClr>
              <a:buSzPct val="70000"/>
              <a:buFont typeface="Wingdings" pitchFamily="2" charset="2"/>
              <a:buChar char="n"/>
            </a:pPr>
            <a:r>
              <a:rPr lang="zh-CN" altLang="en-US" sz="1800" b="1" dirty="0">
                <a:latin typeface="微软雅黑" pitchFamily="34" charset="-122"/>
                <a:ea typeface="微软雅黑" pitchFamily="34" charset="-122"/>
              </a:rPr>
              <a:t>信息化解决方案不成熟</a:t>
            </a:r>
            <a:endParaRPr lang="en-US" altLang="zh-CN" sz="1800" b="1" dirty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1800" dirty="0"/>
              <a:t>高昂的初始投入成本、费用以及后期的二次开发、运行维护、系统更新和管理费用，令许多中小企业望而却步</a:t>
            </a:r>
            <a:endParaRPr lang="en-US" altLang="zh-CN" sz="1800" dirty="0"/>
          </a:p>
          <a:p>
            <a:pPr marL="342900" indent="-3429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FF6600"/>
              </a:buClr>
              <a:buSzPct val="70000"/>
              <a:buFont typeface="Wingdings" pitchFamily="2" charset="2"/>
              <a:buChar char="n"/>
            </a:pPr>
            <a:r>
              <a:rPr lang="zh-CN" altLang="en-US" sz="1800" b="1" dirty="0">
                <a:latin typeface="微软雅黑" pitchFamily="34" charset="-122"/>
                <a:ea typeface="微软雅黑" pitchFamily="34" charset="-122"/>
              </a:rPr>
              <a:t>面向中小企业信息化服务不完善</a:t>
            </a:r>
            <a:endParaRPr lang="en-US" altLang="zh-CN" sz="1800" b="1" dirty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1800" dirty="0"/>
              <a:t>大多数软硬件企业对中小企业的后续服务没跟上，国外服务又存在“水土不服”，很难被中小企业接受</a:t>
            </a:r>
            <a:endParaRPr lang="en-US" altLang="zh-CN" sz="1800" dirty="0"/>
          </a:p>
          <a:p>
            <a:pPr marL="342900" indent="-3429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FF6600"/>
              </a:buClr>
              <a:buSzPct val="70000"/>
              <a:buFont typeface="Wingdings" pitchFamily="2" charset="2"/>
              <a:buChar char="n"/>
            </a:pPr>
            <a:r>
              <a:rPr lang="zh-CN" altLang="en-US" sz="1800" b="1" dirty="0">
                <a:latin typeface="微软雅黑" pitchFamily="34" charset="-122"/>
                <a:ea typeface="微软雅黑" pitchFamily="34" charset="-122"/>
              </a:rPr>
              <a:t>信息化实施能力不足</a:t>
            </a:r>
            <a:endParaRPr lang="en-US" altLang="zh-CN" sz="1800" b="1" dirty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en-US" altLang="zh-CN" sz="1800" dirty="0"/>
              <a:t>IT</a:t>
            </a:r>
            <a:r>
              <a:rPr lang="zh-CN" altLang="en-US" sz="1800" dirty="0"/>
              <a:t>人才匮乏，难以招聘到既懂技术又懂管理的</a:t>
            </a:r>
            <a:r>
              <a:rPr lang="en-US" altLang="zh-CN" sz="1800" dirty="0"/>
              <a:t>IT</a:t>
            </a:r>
            <a:r>
              <a:rPr lang="zh-CN" altLang="en-US" sz="1800" dirty="0"/>
              <a:t>人才，即使招聘到也难以</a:t>
            </a:r>
            <a:r>
              <a:rPr lang="zh-CN" altLang="en-US" sz="1800" dirty="0"/>
              <a:t>留下</a:t>
            </a:r>
            <a:endParaRPr lang="en-US" altLang="zh-CN" sz="18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981200" y="5013177"/>
            <a:ext cx="8229600" cy="1583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FF6600"/>
              </a:buClr>
              <a:buSzPct val="70000"/>
              <a:buFont typeface="Wingdings" pitchFamily="2" charset="2"/>
              <a:buChar char="n"/>
              <a:defRPr sz="2200">
                <a:solidFill>
                  <a:srgbClr val="0F346E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FF6600"/>
              </a:buClr>
              <a:buSzPct val="60000"/>
              <a:buFont typeface="Wingdings" pitchFamily="2" charset="2"/>
              <a:buChar char="p"/>
              <a:defRPr sz="2000">
                <a:solidFill>
                  <a:srgbClr val="0F346E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FF6600"/>
              </a:buClr>
              <a:buChar char="•"/>
              <a:defRPr sz="2400">
                <a:solidFill>
                  <a:srgbClr val="0F346E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FF6600"/>
              </a:buClr>
              <a:buFont typeface="Arial" charset="0"/>
              <a:buChar char="–"/>
              <a:defRPr sz="1500">
                <a:solidFill>
                  <a:srgbClr val="0F346E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FF6600"/>
              </a:buClr>
              <a:buFont typeface="Arial" charset="0"/>
              <a:buChar char="»"/>
              <a:defRPr sz="1500">
                <a:solidFill>
                  <a:srgbClr val="0F346E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FF6600"/>
              </a:buClr>
              <a:buFont typeface="Arial" pitchFamily="34" charset="0"/>
              <a:buChar char="»"/>
              <a:defRPr sz="1500">
                <a:solidFill>
                  <a:srgbClr val="0F346E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FF6600"/>
              </a:buClr>
              <a:buFont typeface="Arial" pitchFamily="34" charset="0"/>
              <a:buChar char="»"/>
              <a:defRPr sz="1500">
                <a:solidFill>
                  <a:srgbClr val="0F346E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FF6600"/>
              </a:buClr>
              <a:buFont typeface="Arial" pitchFamily="34" charset="0"/>
              <a:buChar char="»"/>
              <a:defRPr sz="1500">
                <a:solidFill>
                  <a:srgbClr val="0F346E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FF6600"/>
              </a:buClr>
              <a:buFont typeface="Arial" pitchFamily="34" charset="0"/>
              <a:buChar char="»"/>
              <a:defRPr sz="1500">
                <a:solidFill>
                  <a:srgbClr val="0F346E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1800" b="1" dirty="0">
                <a:solidFill>
                  <a:srgbClr val="00A44A"/>
                </a:solidFill>
              </a:rPr>
              <a:t>政府支持和引导</a:t>
            </a:r>
            <a:r>
              <a:rPr lang="zh-CN" altLang="zh-CN" sz="1800" b="1" dirty="0">
                <a:solidFill>
                  <a:srgbClr val="00B050"/>
                </a:solidFill>
              </a:rPr>
              <a:t>：</a:t>
            </a:r>
          </a:p>
          <a:p>
            <a:pPr lvl="1"/>
            <a:r>
              <a:rPr lang="zh-CN" altLang="zh-CN" sz="1200" dirty="0"/>
              <a:t>《国务院关于进一步促进中小企业发展的若干意见》（国发</a:t>
            </a:r>
            <a:r>
              <a:rPr lang="en-US" altLang="zh-CN" sz="1200" dirty="0"/>
              <a:t>36</a:t>
            </a:r>
            <a:r>
              <a:rPr lang="zh-CN" altLang="zh-CN" sz="1200" dirty="0"/>
              <a:t>号文）中，第二十七条进一步明确，要加快推进中小企业信息化。</a:t>
            </a:r>
          </a:p>
          <a:p>
            <a:pPr lvl="1"/>
            <a:r>
              <a:rPr lang="zh-CN" altLang="zh-CN" sz="1200" dirty="0"/>
              <a:t>大力推动中小企业信息化是《</a:t>
            </a:r>
            <a:r>
              <a:rPr lang="en-US" altLang="zh-CN" sz="1200" dirty="0"/>
              <a:t>2006</a:t>
            </a:r>
            <a:r>
              <a:rPr lang="zh-CN" altLang="zh-CN" sz="1200" dirty="0"/>
              <a:t>年</a:t>
            </a:r>
            <a:r>
              <a:rPr lang="en-US" altLang="zh-CN" sz="1200" dirty="0"/>
              <a:t>-2020</a:t>
            </a:r>
            <a:r>
              <a:rPr lang="zh-CN" altLang="zh-CN" sz="1200" dirty="0"/>
              <a:t>年国家信息化发展战略》和《国民经济和社会发展信息化‘十二五规划’》提出的重点任务</a:t>
            </a:r>
            <a:endParaRPr lang="zh-CN" altLang="zh-CN" sz="1200" dirty="0"/>
          </a:p>
        </p:txBody>
      </p:sp>
      <p:sp>
        <p:nvSpPr>
          <p:cNvPr id="6" name="矩形 5"/>
          <p:cNvSpPr/>
          <p:nvPr/>
        </p:nvSpPr>
        <p:spPr>
          <a:xfrm>
            <a:off x="6023992" y="5013176"/>
            <a:ext cx="4248472" cy="288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kern="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*   </a:t>
            </a:r>
            <a:r>
              <a:rPr lang="zh-CN" altLang="en-US" sz="1200" kern="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信息来源</a:t>
            </a:r>
            <a:r>
              <a:rPr lang="en-US" altLang="zh-CN" sz="1200" kern="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:《2010</a:t>
            </a:r>
            <a:r>
              <a:rPr lang="zh-CN" altLang="en-US" sz="1200" kern="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年中国中小企业信息化建设调查报告</a:t>
            </a:r>
            <a:r>
              <a:rPr lang="en-US" altLang="zh-CN" sz="1200" kern="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781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IT</a:t>
            </a:r>
            <a:r>
              <a:rPr lang="zh-CN" altLang="en-US" dirty="0" smtClean="0"/>
              <a:t>服务市场分析与聚焦</a:t>
            </a:r>
            <a:endParaRPr lang="zh-CN" altLang="en-US" dirty="0"/>
          </a:p>
        </p:txBody>
      </p:sp>
      <p:pic>
        <p:nvPicPr>
          <p:cNvPr id="102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049396"/>
            <a:ext cx="715128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2207568" y="2396282"/>
            <a:ext cx="7560840" cy="576064"/>
          </a:xfrm>
          <a:prstGeom prst="rect">
            <a:avLst/>
          </a:prstGeom>
          <a:solidFill>
            <a:schemeClr val="accent1">
              <a:alpha val="2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AutoShape 12"/>
          <p:cNvSpPr>
            <a:spLocks noChangeArrowheads="1"/>
          </p:cNvSpPr>
          <p:nvPr/>
        </p:nvSpPr>
        <p:spPr bwMode="gray">
          <a:xfrm>
            <a:off x="2513014" y="4221089"/>
            <a:ext cx="1114425" cy="1114425"/>
          </a:xfrm>
          <a:prstGeom prst="diamond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endParaRPr lang="zh-CN" altLang="en-US" sz="16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AutoShape 13"/>
          <p:cNvSpPr>
            <a:spLocks noChangeArrowheads="1"/>
          </p:cNvSpPr>
          <p:nvPr/>
        </p:nvSpPr>
        <p:spPr bwMode="gray">
          <a:xfrm>
            <a:off x="4477520" y="4221089"/>
            <a:ext cx="1114425" cy="1114425"/>
          </a:xfrm>
          <a:prstGeom prst="diamond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>
              <a:defRPr/>
            </a:pPr>
            <a:endParaRPr lang="zh-CN" altLang="en-US" sz="16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AutoShape 14"/>
          <p:cNvSpPr>
            <a:spLocks noChangeArrowheads="1"/>
          </p:cNvSpPr>
          <p:nvPr/>
        </p:nvSpPr>
        <p:spPr bwMode="gray">
          <a:xfrm>
            <a:off x="6493744" y="4221089"/>
            <a:ext cx="1114425" cy="1114425"/>
          </a:xfrm>
          <a:prstGeom prst="diamond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>
              <a:defRPr/>
            </a:pPr>
            <a:endParaRPr lang="zh-CN" altLang="en-US" sz="16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gray">
          <a:xfrm>
            <a:off x="8428039" y="4221089"/>
            <a:ext cx="1114425" cy="1114425"/>
          </a:xfrm>
          <a:prstGeom prst="diamond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>
              <a:defRPr/>
            </a:pPr>
            <a:endParaRPr lang="zh-CN" altLang="en-US" sz="16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AutoShape 16"/>
          <p:cNvCxnSpPr>
            <a:cxnSpLocks noChangeShapeType="1"/>
            <a:stCxn id="8" idx="3"/>
            <a:endCxn id="9" idx="1"/>
          </p:cNvCxnSpPr>
          <p:nvPr/>
        </p:nvCxnSpPr>
        <p:spPr bwMode="gray">
          <a:xfrm>
            <a:off x="3627439" y="4778301"/>
            <a:ext cx="850081" cy="0"/>
          </a:xfrm>
          <a:prstGeom prst="straightConnector1">
            <a:avLst/>
          </a:prstGeom>
          <a:noFill/>
          <a:ln w="12700">
            <a:solidFill>
              <a:srgbClr val="333333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AutoShape 17"/>
          <p:cNvCxnSpPr>
            <a:cxnSpLocks noChangeShapeType="1"/>
            <a:stCxn id="9" idx="3"/>
            <a:endCxn id="10" idx="1"/>
          </p:cNvCxnSpPr>
          <p:nvPr/>
        </p:nvCxnSpPr>
        <p:spPr bwMode="gray">
          <a:xfrm>
            <a:off x="5591945" y="4778301"/>
            <a:ext cx="901799" cy="0"/>
          </a:xfrm>
          <a:prstGeom prst="straightConnector1">
            <a:avLst/>
          </a:prstGeom>
          <a:noFill/>
          <a:ln w="12700">
            <a:solidFill>
              <a:srgbClr val="333333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18"/>
          <p:cNvCxnSpPr>
            <a:cxnSpLocks noChangeShapeType="1"/>
            <a:stCxn id="10" idx="3"/>
            <a:endCxn id="11" idx="1"/>
          </p:cNvCxnSpPr>
          <p:nvPr/>
        </p:nvCxnSpPr>
        <p:spPr bwMode="gray">
          <a:xfrm>
            <a:off x="7608168" y="4778301"/>
            <a:ext cx="819870" cy="0"/>
          </a:xfrm>
          <a:prstGeom prst="straightConnector1">
            <a:avLst/>
          </a:prstGeom>
          <a:noFill/>
          <a:ln w="12700">
            <a:solidFill>
              <a:srgbClr val="333333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 Box 19"/>
          <p:cNvSpPr txBox="1">
            <a:spLocks noChangeArrowheads="1"/>
          </p:cNvSpPr>
          <p:nvPr/>
        </p:nvSpPr>
        <p:spPr bwMode="gray">
          <a:xfrm>
            <a:off x="2616201" y="4546526"/>
            <a:ext cx="8667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16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市场容量大</a:t>
            </a:r>
            <a:endParaRPr lang="en-US" altLang="zh-CN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 Box 20"/>
          <p:cNvSpPr txBox="1">
            <a:spLocks noChangeArrowheads="1"/>
          </p:cNvSpPr>
          <p:nvPr/>
        </p:nvSpPr>
        <p:spPr bwMode="gray">
          <a:xfrm>
            <a:off x="6600057" y="4507900"/>
            <a:ext cx="8667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16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市场机会多</a:t>
            </a:r>
            <a:endParaRPr lang="en-US" altLang="zh-CN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gray">
          <a:xfrm>
            <a:off x="4583833" y="4507900"/>
            <a:ext cx="8667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16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较高的增长率</a:t>
            </a:r>
            <a:endParaRPr lang="en-US" altLang="zh-CN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 Box 22"/>
          <p:cNvSpPr txBox="1">
            <a:spLocks noChangeArrowheads="1"/>
          </p:cNvSpPr>
          <p:nvPr/>
        </p:nvSpPr>
        <p:spPr bwMode="gray">
          <a:xfrm>
            <a:off x="8544273" y="4546526"/>
            <a:ext cx="8667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16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竞争位置好</a:t>
            </a:r>
            <a:endParaRPr lang="en-US" altLang="zh-CN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 Box 23"/>
          <p:cNvSpPr txBox="1">
            <a:spLocks noChangeArrowheads="1"/>
          </p:cNvSpPr>
          <p:nvPr/>
        </p:nvSpPr>
        <p:spPr bwMode="gray">
          <a:xfrm>
            <a:off x="2063553" y="5426000"/>
            <a:ext cx="180994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中小企业贡献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GDP</a:t>
            </a: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60%</a:t>
            </a: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以上，解决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90%</a:t>
            </a: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以上的人员岗位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 Box 24"/>
          <p:cNvSpPr txBox="1">
            <a:spLocks noChangeArrowheads="1"/>
          </p:cNvSpPr>
          <p:nvPr/>
        </p:nvSpPr>
        <p:spPr bwMode="gray">
          <a:xfrm>
            <a:off x="6209706" y="5371996"/>
            <a:ext cx="161448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国内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IT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服务提供商没有形成主导性</a:t>
            </a: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业</a:t>
            </a: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（市场份额：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Top10 &lt; 20%</a:t>
            </a: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22" name="Text Box 25"/>
          <p:cNvSpPr txBox="1">
            <a:spLocks noChangeArrowheads="1"/>
          </p:cNvSpPr>
          <p:nvPr/>
        </p:nvSpPr>
        <p:spPr bwMode="gray">
          <a:xfrm>
            <a:off x="4151784" y="5426640"/>
            <a:ext cx="161448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IT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运维外包服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务在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2009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年至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2014 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年，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CAGR</a:t>
            </a: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19%</a:t>
            </a:r>
          </a:p>
        </p:txBody>
      </p:sp>
      <p:sp>
        <p:nvSpPr>
          <p:cNvPr id="23" name="Text Box 26"/>
          <p:cNvSpPr txBox="1">
            <a:spLocks noChangeArrowheads="1"/>
          </p:cNvSpPr>
          <p:nvPr/>
        </p:nvSpPr>
        <p:spPr bwMode="gray">
          <a:xfrm>
            <a:off x="8164514" y="5426640"/>
            <a:ext cx="161448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国内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IT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运维外包强调安全性，对国外竞争对手有限制性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2063552" y="5371995"/>
            <a:ext cx="936104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4223792" y="5373216"/>
            <a:ext cx="1368152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207568" y="3569676"/>
            <a:ext cx="7560840" cy="288032"/>
          </a:xfrm>
          <a:prstGeom prst="rect">
            <a:avLst/>
          </a:prstGeom>
          <a:solidFill>
            <a:schemeClr val="accent1">
              <a:alpha val="2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3952" y="1265420"/>
            <a:ext cx="4392488" cy="2831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2828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20" grpId="0"/>
      <p:bldP spid="21" grpId="0"/>
      <p:bldP spid="22" grpId="0"/>
      <p:bldP spid="23" grpId="0"/>
      <p:bldP spid="24" grpId="0" animBg="1"/>
      <p:bldP spid="25" grpId="0" animBg="1"/>
      <p:bldP spid="28" grpId="0" animBg="1"/>
      <p:bldP spid="2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业界的反应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044380"/>
              </p:ext>
            </p:extLst>
          </p:nvPr>
        </p:nvGraphicFramePr>
        <p:xfrm>
          <a:off x="3956153" y="1703995"/>
          <a:ext cx="5393690" cy="16433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7685"/>
                <a:gridCol w="1797685"/>
                <a:gridCol w="1798320"/>
              </a:tblGrid>
              <a:tr h="671317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云服务商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差异点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IT</a:t>
                      </a:r>
                      <a:r>
                        <a:rPr lang="zh-CN" sz="1200" kern="100" dirty="0">
                          <a:effectLst/>
                        </a:rPr>
                        <a:t>综合服务商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移动互联网企业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336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攻守形式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守势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攻势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36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公司关注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关注数字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关注客户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36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员工工作状态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老板满意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客户满意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36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企业组织结构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等级制度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扁平化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1026" name="Picture 2" descr="http://mmbiz.qpic.cn/mmbiz/5M8nWS1bzPjydvUGNHErOaPCCK1RkfOicribt9v6hPDqkaOozrucRuTA76TKCNuuQmkm6KRx2nX2zkrSzcKTC6ibw/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661" y="1703996"/>
            <a:ext cx="2338755" cy="233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810000" y="3398074"/>
            <a:ext cx="838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u="sng" kern="0" dirty="0">
                <a:solidFill>
                  <a:srgbClr val="0563C1"/>
                </a:solidFill>
                <a:latin typeface="宋体" panose="02010600030101010101" pitchFamily="2" charset="-122"/>
                <a:cs typeface="宋体" panose="02010600030101010101" pitchFamily="2" charset="-122"/>
                <a:hlinkClick r:id="rId3"/>
              </a:rPr>
              <a:t>http://mp.weixin.qq.com/mp/appmsg/show?__biz=MTI0OTM2NDUwMQ%3D%3D&amp;appmsgid=100274438&amp;itemidx=2&amp;sign=ea7c3331413062e207503297e4b024cf&amp;scene=1&amp;from=groupmessage&amp;isappinstalled=0&amp;uin=MTUwODczNTk0MQ%3D%3D&amp;key=234b3ec6051a4a5438d7ec3e18c3f1e0cb58210a21d26546d0f7be4802c068692ee9a2559a271f162413849360a7a4e0&amp;devicetype=android-15&amp;version=25000338&amp;lang=zh_CN</a:t>
            </a:r>
            <a:endParaRPr lang="zh-CN" altLang="zh-CN" sz="11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73015" y="1248631"/>
            <a:ext cx="8921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杨元庆内部邮件曝光：联想向互联网转型，要学习这几个方面</a:t>
            </a:r>
          </a:p>
        </p:txBody>
      </p:sp>
      <p:sp>
        <p:nvSpPr>
          <p:cNvPr id="7" name="矩形 6"/>
          <p:cNvSpPr/>
          <p:nvPr/>
        </p:nvSpPr>
        <p:spPr>
          <a:xfrm>
            <a:off x="973015" y="4692148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云服务的未来：下一个淘宝</a:t>
            </a:r>
            <a:endParaRPr lang="zh-CN" altLang="en-US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98276" y="519631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u="sng" kern="0" dirty="0">
                <a:solidFill>
                  <a:srgbClr val="0563C1"/>
                </a:solidFill>
                <a:latin typeface="宋体" panose="02010600030101010101" pitchFamily="2" charset="-122"/>
                <a:cs typeface="宋体" panose="02010600030101010101" pitchFamily="2" charset="-122"/>
                <a:hlinkClick r:id="rId4"/>
              </a:rPr>
              <a:t>http://yuedu.163.com/c/82f2ab51-1586-437b-9f0e-61c4333adaea_1/2fab16f4a1c94c35a2579af12bea98c6_1?from=weixin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188" y="533412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76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5520" y="260351"/>
            <a:ext cx="8229600" cy="561975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国外成功案例：</a:t>
            </a:r>
            <a:r>
              <a:rPr lang="zh-CN" altLang="en-US" sz="2400" dirty="0"/>
              <a:t>网利</a:t>
            </a:r>
            <a:r>
              <a:rPr lang="en-US" altLang="zh-CN" sz="2400" dirty="0"/>
              <a:t>IT</a:t>
            </a:r>
            <a:r>
              <a:rPr lang="zh-CN" altLang="en-US" sz="2400" dirty="0"/>
              <a:t>运维服务模式</a:t>
            </a:r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981200" y="1039691"/>
            <a:ext cx="8229600" cy="1151781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MC</a:t>
            </a:r>
            <a:r>
              <a:rPr lang="en-US" altLang="zh-CN" baseline="30000" dirty="0" smtClean="0"/>
              <a:t>2</a:t>
            </a:r>
            <a:r>
              <a:rPr lang="zh-CN" altLang="en-US" dirty="0" smtClean="0"/>
              <a:t>：新加坡花旗银行、星展银行</a:t>
            </a:r>
            <a:r>
              <a:rPr lang="en-US" altLang="zh-CN" dirty="0" smtClean="0"/>
              <a:t>IT</a:t>
            </a:r>
            <a:r>
              <a:rPr lang="zh-CN" altLang="en-US" dirty="0" smtClean="0"/>
              <a:t>远程运维模式</a:t>
            </a:r>
            <a:endParaRPr lang="en-US" altLang="zh-CN" dirty="0" smtClean="0"/>
          </a:p>
          <a:p>
            <a:r>
              <a:rPr lang="en-US" altLang="zh-CN" dirty="0" smtClean="0"/>
              <a:t>MC</a:t>
            </a:r>
            <a:r>
              <a:rPr lang="en-US" altLang="zh-CN" sz="2400" baseline="30000" dirty="0"/>
              <a:t>3</a:t>
            </a:r>
            <a:r>
              <a:rPr lang="zh-CN" altLang="en-US" dirty="0" smtClean="0"/>
              <a:t>：伦敦奥运会</a:t>
            </a:r>
            <a:r>
              <a:rPr lang="en-US" altLang="zh-CN" dirty="0" smtClean="0"/>
              <a:t>IT</a:t>
            </a:r>
            <a:r>
              <a:rPr lang="zh-CN" altLang="en-US" dirty="0" smtClean="0"/>
              <a:t>运维服务云模式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2047456"/>
            <a:ext cx="5544616" cy="40567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2094347"/>
            <a:ext cx="6480720" cy="452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0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359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15108" y="1075765"/>
            <a:ext cx="10058400" cy="48340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ITIL</a:t>
            </a:r>
            <a:r>
              <a:rPr lang="zh-CN" altLang="en-US" dirty="0"/>
              <a:t>在组织中的位置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、中国</a:t>
            </a:r>
            <a:r>
              <a:rPr lang="en-US" altLang="zh-CN" dirty="0"/>
              <a:t>IT</a:t>
            </a:r>
            <a:r>
              <a:rPr lang="zh-CN" altLang="en-US" dirty="0"/>
              <a:t>服务市场的变化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IT</a:t>
            </a:r>
            <a:r>
              <a:rPr lang="zh-CN" altLang="en-US" dirty="0"/>
              <a:t>服务的云之路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079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15108" y="2095666"/>
            <a:ext cx="10058400" cy="48340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ITIL</a:t>
            </a:r>
            <a:r>
              <a:rPr lang="zh-CN" altLang="en-US" dirty="0" smtClean="0"/>
              <a:t>在组织中的位置</a:t>
            </a:r>
            <a:endParaRPr lang="en-US" altLang="zh-CN" dirty="0" smtClean="0"/>
          </a:p>
          <a:p>
            <a:r>
              <a:rPr lang="en-US" altLang="zh-CN" dirty="0"/>
              <a:t>2</a:t>
            </a:r>
            <a:r>
              <a:rPr lang="zh-CN" altLang="en-US" dirty="0" smtClean="0"/>
              <a:t>、中国</a:t>
            </a:r>
            <a:r>
              <a:rPr lang="en-US" altLang="zh-CN" dirty="0" smtClean="0"/>
              <a:t>IT</a:t>
            </a:r>
            <a:r>
              <a:rPr lang="zh-CN" altLang="en-US" dirty="0" smtClean="0"/>
              <a:t>服务市场的变化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IT</a:t>
            </a:r>
            <a:r>
              <a:rPr lang="zh-CN" altLang="en-US" dirty="0" smtClean="0"/>
              <a:t>服务</a:t>
            </a:r>
            <a:r>
              <a:rPr lang="zh-CN" altLang="en-US" dirty="0" smtClean="0"/>
              <a:t>的</a:t>
            </a:r>
            <a:r>
              <a:rPr lang="zh-CN" altLang="en-US" dirty="0"/>
              <a:t>云</a:t>
            </a:r>
            <a:r>
              <a:rPr lang="zh-CN" altLang="en-US" dirty="0" smtClean="0"/>
              <a:t>之</a:t>
            </a:r>
            <a:r>
              <a:rPr lang="zh-CN" altLang="en-US" dirty="0" smtClean="0"/>
              <a:t>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792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谁在做。。。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500" y="1215536"/>
            <a:ext cx="1819275" cy="628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879" y="1258398"/>
            <a:ext cx="1809750" cy="542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348" y="1253636"/>
            <a:ext cx="1885950" cy="590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5418" y="1291736"/>
            <a:ext cx="1266825" cy="5524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2243" y="1282211"/>
            <a:ext cx="1362075" cy="571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086" y="2944691"/>
            <a:ext cx="1636689" cy="5605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5417" y="3046536"/>
            <a:ext cx="1809179" cy="4586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5810" y="2910621"/>
            <a:ext cx="1343025" cy="6286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8742" y="2962276"/>
            <a:ext cx="1400175" cy="54292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983415" y="5593418"/>
            <a:ext cx="4208585" cy="9026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 </a:t>
            </a:r>
            <a:r>
              <a:rPr lang="zh-CN" altLang="en-US" dirty="0" smtClean="0"/>
              <a:t>更多可通过</a:t>
            </a:r>
            <a:r>
              <a:rPr lang="en-US" altLang="zh-CN" dirty="0" smtClean="0"/>
              <a:t>IT</a:t>
            </a:r>
            <a:r>
              <a:rPr lang="zh-CN" altLang="en-US" dirty="0" smtClean="0"/>
              <a:t>垂直导航查阅</a:t>
            </a:r>
            <a:r>
              <a:rPr lang="en-US" altLang="zh-CN" dirty="0" smtClean="0"/>
              <a:t>www.its368.com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2086" y="4333875"/>
            <a:ext cx="1057275" cy="6953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9361" y="4371974"/>
            <a:ext cx="13811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2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855640" y="13407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当前运维场景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64466" y="13407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中小企业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服务云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15880" y="1844824"/>
            <a:ext cx="5076000" cy="10081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云监控服务，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7x24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实时告警；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云运维服务，一线、二线专家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7x24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在线支持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按需现场服务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1919536" y="1844824"/>
            <a:ext cx="3600400" cy="1008112"/>
          </a:xfrm>
          <a:prstGeom prst="rightArrow">
            <a:avLst>
              <a:gd name="adj1" fmla="val 50000"/>
              <a:gd name="adj2" fmla="val 5107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系统运维零散繁复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</a:p>
          <a:p>
            <a:pPr algn="ctr"/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人少活多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V.S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救火频繁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15880" y="4005064"/>
            <a:ext cx="5076000" cy="10081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远程智能诊断分析服务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专业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管理报告；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远程专家支持服务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1919536" y="4013944"/>
            <a:ext cx="3600400" cy="10080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业务对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IT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依赖增强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系统运行质量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V.S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维护开支受限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17196" y="2924944"/>
            <a:ext cx="5076000" cy="10081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运维流程服务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SaaS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资产管理服务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SaaS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1919952" y="2924944"/>
            <a:ext cx="3600400" cy="10080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业务需求快速变化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</a:p>
          <a:p>
            <a:pPr algn="ctr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加速应用上线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V.S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运维管控不力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15880" y="5085184"/>
            <a:ext cx="5076000" cy="10081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系统安全分析服务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风险评估报告；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网站安全监控服务，内容过滤服务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SaaS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体系管理服务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1919536" y="5094064"/>
            <a:ext cx="3600400" cy="10080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安全性、合规性要求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系统、应用安全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V.S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专业人才缺乏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云服务能解决什么问题？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25" y="1072865"/>
            <a:ext cx="8821997" cy="55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68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962488"/>
            <a:ext cx="9144000" cy="5634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1" y="962489"/>
            <a:ext cx="9151573" cy="5639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1" y="974380"/>
            <a:ext cx="9151573" cy="5639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2063552" y="2326266"/>
            <a:ext cx="4307780" cy="1822815"/>
            <a:chOff x="539552" y="2326265"/>
            <a:chExt cx="4307780" cy="1822815"/>
          </a:xfrm>
        </p:grpSpPr>
        <p:sp>
          <p:nvSpPr>
            <p:cNvPr id="8" name="矩形 7"/>
            <p:cNvSpPr/>
            <p:nvPr/>
          </p:nvSpPr>
          <p:spPr>
            <a:xfrm>
              <a:off x="4199260" y="3246884"/>
              <a:ext cx="648072" cy="576064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 flipH="1" flipV="1">
              <a:off x="3203848" y="2348880"/>
              <a:ext cx="1643484" cy="888162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3203848" y="3803266"/>
              <a:ext cx="1643484" cy="316923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 flipV="1">
              <a:off x="539552" y="2358722"/>
              <a:ext cx="3659708" cy="888162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539552" y="3822948"/>
              <a:ext cx="3659708" cy="297241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3" name="内容占位符 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39552" y="2326265"/>
              <a:ext cx="2653209" cy="1822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组合 13"/>
          <p:cNvGrpSpPr/>
          <p:nvPr/>
        </p:nvGrpSpPr>
        <p:grpSpPr>
          <a:xfrm>
            <a:off x="2423592" y="2686682"/>
            <a:ext cx="2736304" cy="3939120"/>
            <a:chOff x="899592" y="2686682"/>
            <a:chExt cx="2736304" cy="3939120"/>
          </a:xfrm>
        </p:grpSpPr>
        <p:sp>
          <p:nvSpPr>
            <p:cNvPr id="15" name="矩形 14"/>
            <p:cNvSpPr/>
            <p:nvPr/>
          </p:nvSpPr>
          <p:spPr>
            <a:xfrm>
              <a:off x="2577042" y="2686682"/>
              <a:ext cx="288032" cy="1116581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/>
            <p:nvPr/>
          </p:nvCxnSpPr>
          <p:spPr>
            <a:xfrm flipH="1">
              <a:off x="899592" y="2686682"/>
              <a:ext cx="1677450" cy="161535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2865074" y="2686682"/>
              <a:ext cx="770822" cy="1606842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899592" y="3803263"/>
              <a:ext cx="1677450" cy="282253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2865074" y="3803263"/>
              <a:ext cx="770822" cy="280302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592" y="4302032"/>
              <a:ext cx="2736304" cy="2323770"/>
            </a:xfrm>
            <a:prstGeom prst="rect">
              <a:avLst/>
            </a:prstGeom>
          </p:spPr>
        </p:pic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9284" y="6630492"/>
            <a:ext cx="2215704" cy="19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ITIL</a:t>
            </a:r>
            <a:r>
              <a:rPr lang="zh-CN" altLang="en-US" dirty="0" smtClean="0"/>
              <a:t>会如何融入云服务？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4923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运行场景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28" y="952500"/>
            <a:ext cx="88392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4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参与进来？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开放资源：</a:t>
            </a:r>
            <a:r>
              <a:rPr lang="en-US" altLang="zh-CN" dirty="0" err="1" smtClean="0"/>
              <a:t>Nagios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Zenoss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Cacti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iTOP</a:t>
            </a:r>
            <a:r>
              <a:rPr lang="en-US" altLang="zh-CN" dirty="0" smtClean="0"/>
              <a:t>…</a:t>
            </a:r>
          </a:p>
          <a:p>
            <a:r>
              <a:rPr lang="zh-CN" altLang="en-US" dirty="0" smtClean="0"/>
              <a:t>专家论坛：</a:t>
            </a:r>
            <a:r>
              <a:rPr lang="en-US" altLang="zh-CN" dirty="0" smtClean="0"/>
              <a:t>ITIL</a:t>
            </a:r>
            <a:r>
              <a:rPr lang="zh-CN" altLang="en-US" dirty="0" smtClean="0"/>
              <a:t>先锋论坛、</a:t>
            </a:r>
            <a:r>
              <a:rPr lang="en-US" altLang="zh-CN" dirty="0" err="1" smtClean="0"/>
              <a:t>ChinaUnix</a:t>
            </a:r>
            <a:r>
              <a:rPr lang="en-US" altLang="zh-CN" dirty="0" smtClean="0"/>
              <a:t>…</a:t>
            </a:r>
          </a:p>
          <a:p>
            <a:r>
              <a:rPr lang="zh-CN" altLang="en-US" dirty="0" smtClean="0"/>
              <a:t>成熟的方法论：</a:t>
            </a:r>
            <a:r>
              <a:rPr lang="en-US" altLang="zh-CN" dirty="0" smtClean="0"/>
              <a:t>ITIL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ISO20000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ITSS…</a:t>
            </a:r>
          </a:p>
          <a:p>
            <a:endParaRPr lang="en-US" altLang="zh-CN" dirty="0"/>
          </a:p>
          <a:p>
            <a:r>
              <a:rPr lang="zh-CN" altLang="en-US" dirty="0" smtClean="0"/>
              <a:t>在你的职业发展道路上遇上行业的革新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54" y="952500"/>
            <a:ext cx="10868335" cy="590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62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会有人用吗？</a:t>
            </a:r>
            <a:endParaRPr lang="zh-CN" altLang="en-US" dirty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16" y="1062102"/>
            <a:ext cx="10870223" cy="562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0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云服务如何生存？</a:t>
            </a:r>
            <a:r>
              <a:rPr lang="en-US" altLang="zh-CN" dirty="0" smtClean="0"/>
              <a:t>——Go</a:t>
            </a:r>
            <a:r>
              <a:rPr lang="zh-CN" altLang="en-US" dirty="0" smtClean="0"/>
              <a:t>桌面的启示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91" y="1116682"/>
            <a:ext cx="11146449" cy="55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3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6480598" y="2228671"/>
            <a:ext cx="44518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中国的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服务正在孕育一波浪潮</a:t>
            </a:r>
            <a:endParaRPr lang="en-US" altLang="zh-CN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我已经在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路了</a:t>
            </a:r>
            <a:endParaRPr lang="en-US" altLang="zh-CN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呢？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94967" y="5934670"/>
            <a:ext cx="2274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焦 智 虹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3546999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15911156117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183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ITIL</a:t>
            </a:r>
            <a:r>
              <a:rPr lang="zh-CN" altLang="en-US" dirty="0" smtClean="0"/>
              <a:t>在组织中的位置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9342541"/>
              </p:ext>
            </p:extLst>
          </p:nvPr>
        </p:nvGraphicFramePr>
        <p:xfrm>
          <a:off x="838200" y="1076325"/>
          <a:ext cx="10515600" cy="5100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724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IT</a:t>
            </a:r>
            <a:r>
              <a:rPr lang="zh-CN" altLang="en-US" dirty="0" smtClean="0"/>
              <a:t>服务在</a:t>
            </a:r>
            <a:r>
              <a:rPr lang="en-US" altLang="zh-CN" dirty="0" smtClean="0"/>
              <a:t>IT</a:t>
            </a:r>
            <a:r>
              <a:rPr lang="zh-CN" altLang="en-US" dirty="0" smtClean="0"/>
              <a:t>战略中的位置</a:t>
            </a:r>
            <a:endParaRPr lang="zh-CN" altLang="en-US" dirty="0"/>
          </a:p>
        </p:txBody>
      </p:sp>
      <p:grpSp>
        <p:nvGrpSpPr>
          <p:cNvPr id="4" name="Group 327"/>
          <p:cNvGrpSpPr>
            <a:grpSpLocks/>
          </p:cNvGrpSpPr>
          <p:nvPr/>
        </p:nvGrpSpPr>
        <p:grpSpPr bwMode="auto">
          <a:xfrm>
            <a:off x="1780847" y="1165331"/>
            <a:ext cx="8208962" cy="5059362"/>
            <a:chOff x="249" y="709"/>
            <a:chExt cx="5171" cy="3187"/>
          </a:xfrm>
        </p:grpSpPr>
        <p:sp>
          <p:nvSpPr>
            <p:cNvPr id="5" name="Line 324"/>
            <p:cNvSpPr>
              <a:spLocks noChangeShapeType="1"/>
            </p:cNvSpPr>
            <p:nvPr/>
          </p:nvSpPr>
          <p:spPr bwMode="auto">
            <a:xfrm flipV="1">
              <a:off x="1837" y="1525"/>
              <a:ext cx="816" cy="1633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prstDash val="dash"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/>
            </a:p>
          </p:txBody>
        </p:sp>
        <p:grpSp>
          <p:nvGrpSpPr>
            <p:cNvPr id="6" name="Group 320"/>
            <p:cNvGrpSpPr>
              <a:grpSpLocks/>
            </p:cNvGrpSpPr>
            <p:nvPr/>
          </p:nvGrpSpPr>
          <p:grpSpPr bwMode="auto">
            <a:xfrm>
              <a:off x="249" y="3158"/>
              <a:ext cx="4812" cy="738"/>
              <a:chOff x="187" y="3190"/>
              <a:chExt cx="4812" cy="738"/>
            </a:xfrm>
          </p:grpSpPr>
          <p:sp>
            <p:nvSpPr>
              <p:cNvPr id="70" name="Freeform 200"/>
              <p:cNvSpPr>
                <a:spLocks/>
              </p:cNvSpPr>
              <p:nvPr/>
            </p:nvSpPr>
            <p:spPr bwMode="gray">
              <a:xfrm>
                <a:off x="187" y="3191"/>
                <a:ext cx="4812" cy="731"/>
              </a:xfrm>
              <a:custGeom>
                <a:avLst/>
                <a:gdLst>
                  <a:gd name="T0" fmla="*/ 1620 w 3390"/>
                  <a:gd name="T1" fmla="*/ 0 h 627"/>
                  <a:gd name="T2" fmla="*/ 0 w 3390"/>
                  <a:gd name="T3" fmla="*/ 731 h 627"/>
                  <a:gd name="T4" fmla="*/ 3194 w 3390"/>
                  <a:gd name="T5" fmla="*/ 731 h 627"/>
                  <a:gd name="T6" fmla="*/ 4812 w 3390"/>
                  <a:gd name="T7" fmla="*/ 0 h 627"/>
                  <a:gd name="T8" fmla="*/ 1620 w 3390"/>
                  <a:gd name="T9" fmla="*/ 0 h 6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90"/>
                  <a:gd name="T16" fmla="*/ 0 h 627"/>
                  <a:gd name="T17" fmla="*/ 3390 w 3390"/>
                  <a:gd name="T18" fmla="*/ 627 h 6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90" h="627">
                    <a:moveTo>
                      <a:pt x="1141" y="0"/>
                    </a:moveTo>
                    <a:lnTo>
                      <a:pt x="0" y="627"/>
                    </a:lnTo>
                    <a:lnTo>
                      <a:pt x="2250" y="627"/>
                    </a:lnTo>
                    <a:lnTo>
                      <a:pt x="3390" y="0"/>
                    </a:lnTo>
                    <a:lnTo>
                      <a:pt x="1141" y="0"/>
                    </a:lnTo>
                    <a:close/>
                  </a:path>
                </a:pathLst>
              </a:custGeom>
              <a:solidFill>
                <a:srgbClr val="CC99FF"/>
              </a:solidFill>
              <a:ln w="8001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Rectangle 246"/>
              <p:cNvSpPr>
                <a:spLocks noChangeArrowheads="1"/>
              </p:cNvSpPr>
              <p:nvPr/>
            </p:nvSpPr>
            <p:spPr bwMode="gray">
              <a:xfrm>
                <a:off x="1927" y="3294"/>
                <a:ext cx="336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altLang="zh-CN" sz="1400">
                    <a:solidFill>
                      <a:srgbClr val="CC3300"/>
                    </a:solidFill>
                    <a:latin typeface="宋体" pitchFamily="2" charset="-122"/>
                  </a:rPr>
                  <a:t>IT</a:t>
                </a:r>
                <a:r>
                  <a:rPr lang="zh-CN" altLang="en-US" sz="1400">
                    <a:solidFill>
                      <a:srgbClr val="CC3300"/>
                    </a:solidFill>
                    <a:latin typeface="宋体" pitchFamily="2" charset="-122"/>
                  </a:rPr>
                  <a:t>流程</a:t>
                </a:r>
                <a:endParaRPr lang="zh-CN" altLang="en-US" sz="1400">
                  <a:solidFill>
                    <a:srgbClr val="CC3300"/>
                  </a:solidFill>
                </a:endParaRPr>
              </a:p>
            </p:txBody>
          </p:sp>
          <p:sp>
            <p:nvSpPr>
              <p:cNvPr id="72" name="Rectangle 249"/>
              <p:cNvSpPr>
                <a:spLocks noChangeArrowheads="1"/>
              </p:cNvSpPr>
              <p:nvPr/>
            </p:nvSpPr>
            <p:spPr bwMode="gray">
              <a:xfrm>
                <a:off x="3746" y="3290"/>
                <a:ext cx="336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altLang="zh-CN" sz="1400">
                    <a:solidFill>
                      <a:srgbClr val="CC3300"/>
                    </a:solidFill>
                    <a:latin typeface="宋体" pitchFamily="2" charset="-122"/>
                  </a:rPr>
                  <a:t>IT</a:t>
                </a:r>
                <a:r>
                  <a:rPr lang="zh-CN" altLang="en-US" sz="1400">
                    <a:solidFill>
                      <a:srgbClr val="CC3300"/>
                    </a:solidFill>
                    <a:latin typeface="宋体" pitchFamily="2" charset="-122"/>
                  </a:rPr>
                  <a:t>组织</a:t>
                </a:r>
                <a:endParaRPr lang="zh-CN" altLang="en-US" sz="1400">
                  <a:solidFill>
                    <a:srgbClr val="CC3300"/>
                  </a:solidFill>
                </a:endParaRPr>
              </a:p>
            </p:txBody>
          </p:sp>
          <p:sp>
            <p:nvSpPr>
              <p:cNvPr id="73" name="Rectangle 251"/>
              <p:cNvSpPr>
                <a:spLocks noChangeArrowheads="1"/>
              </p:cNvSpPr>
              <p:nvPr/>
            </p:nvSpPr>
            <p:spPr bwMode="gray">
              <a:xfrm>
                <a:off x="1297" y="3660"/>
                <a:ext cx="560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zh-CN" altLang="en-US" sz="1400">
                    <a:solidFill>
                      <a:srgbClr val="CC3300"/>
                    </a:solidFill>
                    <a:latin typeface="宋体" pitchFamily="2" charset="-122"/>
                  </a:rPr>
                  <a:t>规则和标准</a:t>
                </a:r>
                <a:endParaRPr lang="zh-CN" altLang="en-US" sz="1400">
                  <a:solidFill>
                    <a:srgbClr val="CC3300"/>
                  </a:solidFill>
                </a:endParaRPr>
              </a:p>
            </p:txBody>
          </p:sp>
          <p:sp>
            <p:nvSpPr>
              <p:cNvPr id="74" name="Rectangle 253"/>
              <p:cNvSpPr>
                <a:spLocks noChangeArrowheads="1"/>
              </p:cNvSpPr>
              <p:nvPr/>
            </p:nvSpPr>
            <p:spPr bwMode="gray">
              <a:xfrm>
                <a:off x="2499" y="3672"/>
                <a:ext cx="560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zh-CN" altLang="en-US" sz="1400">
                    <a:solidFill>
                      <a:srgbClr val="CC3300"/>
                    </a:solidFill>
                    <a:latin typeface="宋体" pitchFamily="2" charset="-122"/>
                  </a:rPr>
                  <a:t>目标和考核</a:t>
                </a:r>
                <a:endParaRPr lang="zh-CN" altLang="en-US" sz="1400">
                  <a:solidFill>
                    <a:srgbClr val="CC3300"/>
                  </a:solidFill>
                </a:endParaRPr>
              </a:p>
            </p:txBody>
          </p:sp>
          <p:sp>
            <p:nvSpPr>
              <p:cNvPr id="75" name="Oval 256"/>
              <p:cNvSpPr>
                <a:spLocks noChangeArrowheads="1"/>
              </p:cNvSpPr>
              <p:nvPr/>
            </p:nvSpPr>
            <p:spPr bwMode="gray">
              <a:xfrm>
                <a:off x="2536" y="3518"/>
                <a:ext cx="165" cy="43"/>
              </a:xfrm>
              <a:prstGeom prst="ellipse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Line 268"/>
              <p:cNvSpPr>
                <a:spLocks noChangeShapeType="1"/>
              </p:cNvSpPr>
              <p:nvPr/>
            </p:nvSpPr>
            <p:spPr bwMode="gray">
              <a:xfrm flipH="1">
                <a:off x="1721" y="3529"/>
                <a:ext cx="898" cy="39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Line 269"/>
              <p:cNvSpPr>
                <a:spLocks noChangeShapeType="1"/>
              </p:cNvSpPr>
              <p:nvPr/>
            </p:nvSpPr>
            <p:spPr bwMode="gray">
              <a:xfrm flipH="1">
                <a:off x="1052" y="3534"/>
                <a:ext cx="154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Line 276"/>
              <p:cNvSpPr>
                <a:spLocks noChangeShapeType="1"/>
              </p:cNvSpPr>
              <p:nvPr/>
            </p:nvSpPr>
            <p:spPr bwMode="gray">
              <a:xfrm>
                <a:off x="2619" y="3534"/>
                <a:ext cx="1616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Line 277"/>
              <p:cNvSpPr>
                <a:spLocks noChangeShapeType="1"/>
              </p:cNvSpPr>
              <p:nvPr/>
            </p:nvSpPr>
            <p:spPr bwMode="gray">
              <a:xfrm flipV="1">
                <a:off x="2619" y="3190"/>
                <a:ext cx="742" cy="34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" name="Rectangle 176"/>
            <p:cNvSpPr>
              <a:spLocks noChangeArrowheads="1"/>
            </p:cNvSpPr>
            <p:nvPr/>
          </p:nvSpPr>
          <p:spPr bwMode="gray">
            <a:xfrm>
              <a:off x="4422" y="3555"/>
              <a:ext cx="995" cy="173"/>
            </a:xfrm>
            <a:prstGeom prst="rect">
              <a:avLst/>
            </a:prstGeom>
            <a:solidFill>
              <a:srgbClr val="CC99FF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anchorCtr="1"/>
            <a:lstStyle/>
            <a:p>
              <a:r>
                <a:rPr lang="en-US" altLang="zh-CN" sz="1400" dirty="0">
                  <a:solidFill>
                    <a:srgbClr val="CC3300"/>
                  </a:solidFill>
                </a:rPr>
                <a:t>IT</a:t>
              </a:r>
              <a:r>
                <a:rPr lang="zh-CN" altLang="en-US" sz="1400" dirty="0">
                  <a:solidFill>
                    <a:srgbClr val="CC3300"/>
                  </a:solidFill>
                </a:rPr>
                <a:t>服务架构</a:t>
              </a:r>
            </a:p>
          </p:txBody>
        </p:sp>
        <p:sp>
          <p:nvSpPr>
            <p:cNvPr id="8" name="Rectangle 179"/>
            <p:cNvSpPr>
              <a:spLocks noChangeArrowheads="1"/>
            </p:cNvSpPr>
            <p:nvPr/>
          </p:nvSpPr>
          <p:spPr bwMode="gray">
            <a:xfrm>
              <a:off x="4422" y="2663"/>
              <a:ext cx="998" cy="172"/>
            </a:xfrm>
            <a:prstGeom prst="rect">
              <a:avLst/>
            </a:prstGeom>
            <a:solidFill>
              <a:srgbClr val="FFFF99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/>
            <a:lstStyle/>
            <a:p>
              <a:pPr algn="ctr"/>
              <a:r>
                <a:rPr lang="en-US" altLang="zh-CN" sz="1400" dirty="0">
                  <a:solidFill>
                    <a:schemeClr val="accent2"/>
                  </a:solidFill>
                </a:rPr>
                <a:t>IT</a:t>
              </a:r>
              <a:r>
                <a:rPr lang="zh-CN" altLang="en-US" sz="1400" dirty="0">
                  <a:solidFill>
                    <a:schemeClr val="accent2"/>
                  </a:solidFill>
                </a:rPr>
                <a:t>技术架构</a:t>
              </a:r>
            </a:p>
          </p:txBody>
        </p:sp>
        <p:sp>
          <p:nvSpPr>
            <p:cNvPr id="9" name="Rectangle 182"/>
            <p:cNvSpPr>
              <a:spLocks noChangeArrowheads="1"/>
            </p:cNvSpPr>
            <p:nvPr/>
          </p:nvSpPr>
          <p:spPr bwMode="gray">
            <a:xfrm>
              <a:off x="4422" y="2014"/>
              <a:ext cx="995" cy="173"/>
            </a:xfrm>
            <a:prstGeom prst="rect">
              <a:avLst/>
            </a:prstGeom>
            <a:solidFill>
              <a:srgbClr val="99CCFF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anchorCtr="1"/>
            <a:lstStyle/>
            <a:p>
              <a:r>
                <a:rPr lang="en-US" altLang="zh-CN" sz="1400" dirty="0">
                  <a:solidFill>
                    <a:srgbClr val="CC3300"/>
                  </a:solidFill>
                </a:rPr>
                <a:t>IT</a:t>
              </a:r>
              <a:r>
                <a:rPr lang="zh-CN" altLang="en-US" sz="1400" dirty="0">
                  <a:solidFill>
                    <a:srgbClr val="CC3300"/>
                  </a:solidFill>
                </a:rPr>
                <a:t>战略方向</a:t>
              </a:r>
            </a:p>
          </p:txBody>
        </p:sp>
        <p:grpSp>
          <p:nvGrpSpPr>
            <p:cNvPr id="10" name="Group 273"/>
            <p:cNvGrpSpPr>
              <a:grpSpLocks/>
            </p:cNvGrpSpPr>
            <p:nvPr/>
          </p:nvGrpSpPr>
          <p:grpSpPr bwMode="auto">
            <a:xfrm>
              <a:off x="2530" y="2985"/>
              <a:ext cx="237" cy="538"/>
              <a:chOff x="2710" y="3415"/>
              <a:chExt cx="169" cy="353"/>
            </a:xfrm>
          </p:grpSpPr>
          <p:sp>
            <p:nvSpPr>
              <p:cNvPr id="68" name="Rectangle 274"/>
              <p:cNvSpPr>
                <a:spLocks noChangeArrowheads="1"/>
              </p:cNvSpPr>
              <p:nvPr/>
            </p:nvSpPr>
            <p:spPr bwMode="gray">
              <a:xfrm>
                <a:off x="2773" y="3415"/>
                <a:ext cx="42" cy="260"/>
              </a:xfrm>
              <a:prstGeom prst="rect">
                <a:avLst/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Freeform 275"/>
              <p:cNvSpPr>
                <a:spLocks/>
              </p:cNvSpPr>
              <p:nvPr/>
            </p:nvSpPr>
            <p:spPr bwMode="gray">
              <a:xfrm>
                <a:off x="2710" y="3672"/>
                <a:ext cx="169" cy="96"/>
              </a:xfrm>
              <a:custGeom>
                <a:avLst/>
                <a:gdLst>
                  <a:gd name="T0" fmla="*/ 0 w 169"/>
                  <a:gd name="T1" fmla="*/ 0 h 96"/>
                  <a:gd name="T2" fmla="*/ 84 w 169"/>
                  <a:gd name="T3" fmla="*/ 96 h 96"/>
                  <a:gd name="T4" fmla="*/ 169 w 169"/>
                  <a:gd name="T5" fmla="*/ 0 h 96"/>
                  <a:gd name="T6" fmla="*/ 0 w 169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9"/>
                  <a:gd name="T13" fmla="*/ 0 h 96"/>
                  <a:gd name="T14" fmla="*/ 169 w 169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9" h="96">
                    <a:moveTo>
                      <a:pt x="0" y="0"/>
                    </a:moveTo>
                    <a:lnTo>
                      <a:pt x="84" y="96"/>
                    </a:lnTo>
                    <a:lnTo>
                      <a:pt x="1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969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325"/>
            <p:cNvGrpSpPr>
              <a:grpSpLocks/>
            </p:cNvGrpSpPr>
            <p:nvPr/>
          </p:nvGrpSpPr>
          <p:grpSpPr bwMode="auto">
            <a:xfrm>
              <a:off x="1066" y="2614"/>
              <a:ext cx="3129" cy="454"/>
              <a:chOff x="1066" y="2614"/>
              <a:chExt cx="3129" cy="454"/>
            </a:xfrm>
          </p:grpSpPr>
          <p:sp>
            <p:nvSpPr>
              <p:cNvPr id="60" name="Freeform 198"/>
              <p:cNvSpPr>
                <a:spLocks/>
              </p:cNvSpPr>
              <p:nvPr/>
            </p:nvSpPr>
            <p:spPr bwMode="gray">
              <a:xfrm>
                <a:off x="1066" y="2614"/>
                <a:ext cx="3129" cy="453"/>
              </a:xfrm>
              <a:custGeom>
                <a:avLst/>
                <a:gdLst>
                  <a:gd name="T0" fmla="*/ 1053 w 2222"/>
                  <a:gd name="T1" fmla="*/ 0 h 410"/>
                  <a:gd name="T2" fmla="*/ 0 w 2222"/>
                  <a:gd name="T3" fmla="*/ 453 h 410"/>
                  <a:gd name="T4" fmla="*/ 2076 w 2222"/>
                  <a:gd name="T5" fmla="*/ 453 h 410"/>
                  <a:gd name="T6" fmla="*/ 3129 w 2222"/>
                  <a:gd name="T7" fmla="*/ 0 h 410"/>
                  <a:gd name="T8" fmla="*/ 1053 w 2222"/>
                  <a:gd name="T9" fmla="*/ 0 h 4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22"/>
                  <a:gd name="T16" fmla="*/ 0 h 410"/>
                  <a:gd name="T17" fmla="*/ 2222 w 2222"/>
                  <a:gd name="T18" fmla="*/ 410 h 4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22" h="410">
                    <a:moveTo>
                      <a:pt x="748" y="0"/>
                    </a:moveTo>
                    <a:lnTo>
                      <a:pt x="0" y="410"/>
                    </a:lnTo>
                    <a:lnTo>
                      <a:pt x="1474" y="410"/>
                    </a:lnTo>
                    <a:lnTo>
                      <a:pt x="2222" y="0"/>
                    </a:lnTo>
                    <a:lnTo>
                      <a:pt x="748" y="0"/>
                    </a:lnTo>
                    <a:close/>
                  </a:path>
                </a:pathLst>
              </a:custGeom>
              <a:solidFill>
                <a:srgbClr val="FFFF99"/>
              </a:solidFill>
              <a:ln w="8001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Rectangle 239"/>
              <p:cNvSpPr>
                <a:spLocks noChangeArrowheads="1"/>
              </p:cNvSpPr>
              <p:nvPr/>
            </p:nvSpPr>
            <p:spPr bwMode="gray">
              <a:xfrm>
                <a:off x="2199" y="2659"/>
                <a:ext cx="224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zh-CN" altLang="en-US" sz="1400">
                    <a:solidFill>
                      <a:schemeClr val="accent2"/>
                    </a:solidFill>
                    <a:latin typeface="宋体" pitchFamily="2" charset="-122"/>
                  </a:rPr>
                  <a:t>数据</a:t>
                </a:r>
                <a:endParaRPr lang="zh-CN" altLang="en-US" sz="1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2" name="Rectangle 241"/>
              <p:cNvSpPr>
                <a:spLocks noChangeArrowheads="1"/>
              </p:cNvSpPr>
              <p:nvPr/>
            </p:nvSpPr>
            <p:spPr bwMode="gray">
              <a:xfrm>
                <a:off x="3243" y="2659"/>
                <a:ext cx="224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zh-CN" altLang="en-US" sz="1400">
                    <a:solidFill>
                      <a:schemeClr val="accent2"/>
                    </a:solidFill>
                    <a:latin typeface="宋体" pitchFamily="2" charset="-122"/>
                  </a:rPr>
                  <a:t>应用</a:t>
                </a:r>
                <a:endParaRPr lang="zh-CN" altLang="en-US" sz="1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3" name="Rectangle 243"/>
              <p:cNvSpPr>
                <a:spLocks noChangeArrowheads="1"/>
              </p:cNvSpPr>
              <p:nvPr/>
            </p:nvSpPr>
            <p:spPr bwMode="gray">
              <a:xfrm>
                <a:off x="1655" y="2886"/>
                <a:ext cx="224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zh-CN" altLang="en-US" sz="1400">
                    <a:solidFill>
                      <a:schemeClr val="accent2"/>
                    </a:solidFill>
                    <a:latin typeface="宋体" pitchFamily="2" charset="-122"/>
                  </a:rPr>
                  <a:t>平台</a:t>
                </a:r>
                <a:endParaRPr lang="zh-CN" altLang="en-US" sz="1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4" name="Oval 255"/>
              <p:cNvSpPr>
                <a:spLocks noChangeArrowheads="1"/>
              </p:cNvSpPr>
              <p:nvPr/>
            </p:nvSpPr>
            <p:spPr bwMode="gray">
              <a:xfrm>
                <a:off x="2579" y="2842"/>
                <a:ext cx="165" cy="42"/>
              </a:xfrm>
              <a:prstGeom prst="ellipse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Rectangle 259"/>
              <p:cNvSpPr>
                <a:spLocks noChangeArrowheads="1"/>
              </p:cNvSpPr>
              <p:nvPr/>
            </p:nvSpPr>
            <p:spPr bwMode="gray">
              <a:xfrm>
                <a:off x="2789" y="2886"/>
                <a:ext cx="224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zh-CN" altLang="en-US" sz="1400">
                    <a:solidFill>
                      <a:schemeClr val="accent2"/>
                    </a:solidFill>
                    <a:latin typeface="宋体" pitchFamily="2" charset="-122"/>
                  </a:rPr>
                  <a:t>网络</a:t>
                </a:r>
                <a:endParaRPr lang="zh-CN" altLang="en-US" sz="1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6" name="Line 280"/>
              <p:cNvSpPr>
                <a:spLocks noChangeShapeType="1"/>
              </p:cNvSpPr>
              <p:nvPr/>
            </p:nvSpPr>
            <p:spPr bwMode="gray">
              <a:xfrm flipV="1">
                <a:off x="2199" y="2614"/>
                <a:ext cx="947" cy="45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Line 281"/>
              <p:cNvSpPr>
                <a:spLocks noChangeShapeType="1"/>
              </p:cNvSpPr>
              <p:nvPr/>
            </p:nvSpPr>
            <p:spPr bwMode="gray">
              <a:xfrm>
                <a:off x="1610" y="2840"/>
                <a:ext cx="2041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" name="Group 326"/>
            <p:cNvGrpSpPr>
              <a:grpSpLocks/>
            </p:cNvGrpSpPr>
            <p:nvPr/>
          </p:nvGrpSpPr>
          <p:grpSpPr bwMode="auto">
            <a:xfrm>
              <a:off x="1610" y="2251"/>
              <a:ext cx="2132" cy="272"/>
              <a:chOff x="1610" y="2251"/>
              <a:chExt cx="2132" cy="272"/>
            </a:xfrm>
          </p:grpSpPr>
          <p:sp>
            <p:nvSpPr>
              <p:cNvPr id="52" name="Freeform 199"/>
              <p:cNvSpPr>
                <a:spLocks/>
              </p:cNvSpPr>
              <p:nvPr/>
            </p:nvSpPr>
            <p:spPr bwMode="gray">
              <a:xfrm>
                <a:off x="1610" y="2251"/>
                <a:ext cx="2132" cy="272"/>
              </a:xfrm>
              <a:custGeom>
                <a:avLst/>
                <a:gdLst>
                  <a:gd name="T0" fmla="*/ 717 w 1388"/>
                  <a:gd name="T1" fmla="*/ 0 h 256"/>
                  <a:gd name="T2" fmla="*/ 0 w 1388"/>
                  <a:gd name="T3" fmla="*/ 272 h 256"/>
                  <a:gd name="T4" fmla="*/ 1415 w 1388"/>
                  <a:gd name="T5" fmla="*/ 272 h 256"/>
                  <a:gd name="T6" fmla="*/ 2132 w 1388"/>
                  <a:gd name="T7" fmla="*/ 0 h 256"/>
                  <a:gd name="T8" fmla="*/ 717 w 1388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88"/>
                  <a:gd name="T16" fmla="*/ 0 h 256"/>
                  <a:gd name="T17" fmla="*/ 1388 w 1388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88" h="256">
                    <a:moveTo>
                      <a:pt x="467" y="0"/>
                    </a:moveTo>
                    <a:lnTo>
                      <a:pt x="0" y="256"/>
                    </a:lnTo>
                    <a:lnTo>
                      <a:pt x="921" y="256"/>
                    </a:lnTo>
                    <a:lnTo>
                      <a:pt x="1388" y="0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rgbClr val="99CCFF"/>
              </a:solidFill>
              <a:ln w="8001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Rectangle 233"/>
              <p:cNvSpPr>
                <a:spLocks noChangeArrowheads="1"/>
              </p:cNvSpPr>
              <p:nvPr/>
            </p:nvSpPr>
            <p:spPr bwMode="gray">
              <a:xfrm>
                <a:off x="2290" y="2251"/>
                <a:ext cx="224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zh-CN" altLang="en-US" sz="1400">
                    <a:solidFill>
                      <a:srgbClr val="CC3300"/>
                    </a:solidFill>
                    <a:latin typeface="宋体" pitchFamily="2" charset="-122"/>
                  </a:rPr>
                  <a:t>愿景</a:t>
                </a:r>
                <a:endParaRPr lang="zh-CN" altLang="en-US" sz="1400">
                  <a:solidFill>
                    <a:srgbClr val="CC3300"/>
                  </a:solidFill>
                </a:endParaRPr>
              </a:p>
            </p:txBody>
          </p:sp>
          <p:sp>
            <p:nvSpPr>
              <p:cNvPr id="54" name="Rectangle 235"/>
              <p:cNvSpPr>
                <a:spLocks noChangeArrowheads="1"/>
              </p:cNvSpPr>
              <p:nvPr/>
            </p:nvSpPr>
            <p:spPr bwMode="gray">
              <a:xfrm>
                <a:off x="2971" y="2251"/>
                <a:ext cx="224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zh-CN" altLang="en-US" sz="1400">
                    <a:solidFill>
                      <a:srgbClr val="CC3300"/>
                    </a:solidFill>
                    <a:latin typeface="宋体" pitchFamily="2" charset="-122"/>
                  </a:rPr>
                  <a:t>角色</a:t>
                </a:r>
                <a:endParaRPr lang="zh-CN" altLang="en-US" sz="1400">
                  <a:solidFill>
                    <a:srgbClr val="CC3300"/>
                  </a:solidFill>
                </a:endParaRPr>
              </a:p>
            </p:txBody>
          </p:sp>
          <p:sp>
            <p:nvSpPr>
              <p:cNvPr id="55" name="Rectangle 237"/>
              <p:cNvSpPr>
                <a:spLocks noChangeArrowheads="1"/>
              </p:cNvSpPr>
              <p:nvPr/>
            </p:nvSpPr>
            <p:spPr bwMode="gray">
              <a:xfrm>
                <a:off x="2018" y="2387"/>
                <a:ext cx="224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zh-CN" altLang="en-US" sz="1400">
                    <a:solidFill>
                      <a:srgbClr val="CC3300"/>
                    </a:solidFill>
                    <a:latin typeface="宋体" pitchFamily="2" charset="-122"/>
                  </a:rPr>
                  <a:t>目标</a:t>
                </a:r>
                <a:endParaRPr lang="zh-CN" altLang="en-US" sz="1400">
                  <a:solidFill>
                    <a:srgbClr val="CC3300"/>
                  </a:solidFill>
                </a:endParaRPr>
              </a:p>
            </p:txBody>
          </p:sp>
          <p:sp>
            <p:nvSpPr>
              <p:cNvPr id="56" name="Oval 254"/>
              <p:cNvSpPr>
                <a:spLocks noChangeArrowheads="1"/>
              </p:cNvSpPr>
              <p:nvPr/>
            </p:nvSpPr>
            <p:spPr bwMode="gray">
              <a:xfrm>
                <a:off x="2608" y="2341"/>
                <a:ext cx="167" cy="38"/>
              </a:xfrm>
              <a:prstGeom prst="ellipse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Line 257"/>
              <p:cNvSpPr>
                <a:spLocks noChangeShapeType="1"/>
              </p:cNvSpPr>
              <p:nvPr/>
            </p:nvSpPr>
            <p:spPr bwMode="gray">
              <a:xfrm flipV="1">
                <a:off x="1973" y="2387"/>
                <a:ext cx="1406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Line 304"/>
              <p:cNvSpPr>
                <a:spLocks noChangeShapeType="1"/>
              </p:cNvSpPr>
              <p:nvPr/>
            </p:nvSpPr>
            <p:spPr bwMode="gray">
              <a:xfrm flipH="1">
                <a:off x="2336" y="2251"/>
                <a:ext cx="544" cy="27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Rectangle 306"/>
              <p:cNvSpPr>
                <a:spLocks noChangeArrowheads="1"/>
              </p:cNvSpPr>
              <p:nvPr/>
            </p:nvSpPr>
            <p:spPr bwMode="gray">
              <a:xfrm>
                <a:off x="2608" y="2387"/>
                <a:ext cx="224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zh-CN" altLang="en-US" sz="1400">
                    <a:solidFill>
                      <a:srgbClr val="CC3300"/>
                    </a:solidFill>
                    <a:latin typeface="宋体" pitchFamily="2" charset="-122"/>
                  </a:rPr>
                  <a:t>能力</a:t>
                </a:r>
                <a:endParaRPr lang="zh-CN" altLang="en-US" sz="1400">
                  <a:solidFill>
                    <a:srgbClr val="CC3300"/>
                  </a:solidFill>
                </a:endParaRPr>
              </a:p>
            </p:txBody>
          </p:sp>
        </p:grpSp>
        <p:grpSp>
          <p:nvGrpSpPr>
            <p:cNvPr id="13" name="Group 310"/>
            <p:cNvGrpSpPr>
              <a:grpSpLocks/>
            </p:cNvGrpSpPr>
            <p:nvPr/>
          </p:nvGrpSpPr>
          <p:grpSpPr bwMode="auto">
            <a:xfrm>
              <a:off x="2574" y="2533"/>
              <a:ext cx="240" cy="336"/>
              <a:chOff x="2745" y="2919"/>
              <a:chExt cx="169" cy="287"/>
            </a:xfrm>
          </p:grpSpPr>
          <p:sp>
            <p:nvSpPr>
              <p:cNvPr id="50" name="Rectangle 311"/>
              <p:cNvSpPr>
                <a:spLocks noChangeArrowheads="1"/>
              </p:cNvSpPr>
              <p:nvPr/>
            </p:nvSpPr>
            <p:spPr bwMode="gray">
              <a:xfrm>
                <a:off x="2807" y="2919"/>
                <a:ext cx="43" cy="195"/>
              </a:xfrm>
              <a:prstGeom prst="rect">
                <a:avLst/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Freeform 312"/>
              <p:cNvSpPr>
                <a:spLocks/>
              </p:cNvSpPr>
              <p:nvPr/>
            </p:nvSpPr>
            <p:spPr bwMode="gray">
              <a:xfrm>
                <a:off x="2745" y="3112"/>
                <a:ext cx="169" cy="94"/>
              </a:xfrm>
              <a:custGeom>
                <a:avLst/>
                <a:gdLst>
                  <a:gd name="T0" fmla="*/ 0 w 169"/>
                  <a:gd name="T1" fmla="*/ 0 h 94"/>
                  <a:gd name="T2" fmla="*/ 84 w 169"/>
                  <a:gd name="T3" fmla="*/ 94 h 94"/>
                  <a:gd name="T4" fmla="*/ 169 w 169"/>
                  <a:gd name="T5" fmla="*/ 0 h 94"/>
                  <a:gd name="T6" fmla="*/ 0 w 169"/>
                  <a:gd name="T7" fmla="*/ 0 h 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9"/>
                  <a:gd name="T13" fmla="*/ 0 h 94"/>
                  <a:gd name="T14" fmla="*/ 169 w 169"/>
                  <a:gd name="T15" fmla="*/ 94 h 9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9" h="94">
                    <a:moveTo>
                      <a:pt x="0" y="0"/>
                    </a:moveTo>
                    <a:lnTo>
                      <a:pt x="84" y="94"/>
                    </a:lnTo>
                    <a:lnTo>
                      <a:pt x="1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969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" name="Group 270"/>
            <p:cNvGrpSpPr>
              <a:grpSpLocks/>
            </p:cNvGrpSpPr>
            <p:nvPr/>
          </p:nvGrpSpPr>
          <p:grpSpPr bwMode="auto">
            <a:xfrm>
              <a:off x="2574" y="1521"/>
              <a:ext cx="240" cy="782"/>
              <a:chOff x="2745" y="2059"/>
              <a:chExt cx="169" cy="671"/>
            </a:xfrm>
          </p:grpSpPr>
          <p:sp>
            <p:nvSpPr>
              <p:cNvPr id="48" name="Rectangle 271"/>
              <p:cNvSpPr>
                <a:spLocks noChangeArrowheads="1"/>
              </p:cNvSpPr>
              <p:nvPr/>
            </p:nvSpPr>
            <p:spPr bwMode="gray">
              <a:xfrm>
                <a:off x="2807" y="2059"/>
                <a:ext cx="43" cy="579"/>
              </a:xfrm>
              <a:prstGeom prst="rect">
                <a:avLst/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Freeform 272"/>
              <p:cNvSpPr>
                <a:spLocks/>
              </p:cNvSpPr>
              <p:nvPr/>
            </p:nvSpPr>
            <p:spPr bwMode="gray">
              <a:xfrm>
                <a:off x="2745" y="2636"/>
                <a:ext cx="169" cy="94"/>
              </a:xfrm>
              <a:custGeom>
                <a:avLst/>
                <a:gdLst>
                  <a:gd name="T0" fmla="*/ 0 w 169"/>
                  <a:gd name="T1" fmla="*/ 0 h 94"/>
                  <a:gd name="T2" fmla="*/ 84 w 169"/>
                  <a:gd name="T3" fmla="*/ 94 h 94"/>
                  <a:gd name="T4" fmla="*/ 169 w 169"/>
                  <a:gd name="T5" fmla="*/ 0 h 94"/>
                  <a:gd name="T6" fmla="*/ 0 w 169"/>
                  <a:gd name="T7" fmla="*/ 0 h 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9"/>
                  <a:gd name="T13" fmla="*/ 0 h 94"/>
                  <a:gd name="T14" fmla="*/ 169 w 169"/>
                  <a:gd name="T15" fmla="*/ 94 h 9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9" h="94">
                    <a:moveTo>
                      <a:pt x="0" y="0"/>
                    </a:moveTo>
                    <a:lnTo>
                      <a:pt x="84" y="94"/>
                    </a:lnTo>
                    <a:lnTo>
                      <a:pt x="1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969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5" name="Line 321"/>
            <p:cNvSpPr>
              <a:spLocks noChangeShapeType="1"/>
            </p:cNvSpPr>
            <p:nvPr/>
          </p:nvSpPr>
          <p:spPr bwMode="auto">
            <a:xfrm flipH="1" flipV="1">
              <a:off x="2699" y="1525"/>
              <a:ext cx="725" cy="2359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prstDash val="dash"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6" name="Line 322"/>
            <p:cNvSpPr>
              <a:spLocks noChangeShapeType="1"/>
            </p:cNvSpPr>
            <p:nvPr/>
          </p:nvSpPr>
          <p:spPr bwMode="auto">
            <a:xfrm flipV="1">
              <a:off x="249" y="1525"/>
              <a:ext cx="2404" cy="2359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prstDash val="dash"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7" name="Line 323"/>
            <p:cNvSpPr>
              <a:spLocks noChangeShapeType="1"/>
            </p:cNvSpPr>
            <p:nvPr/>
          </p:nvSpPr>
          <p:spPr bwMode="auto">
            <a:xfrm flipH="1" flipV="1">
              <a:off x="2699" y="1570"/>
              <a:ext cx="2358" cy="1588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prstDash val="dash"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/>
            </a:p>
          </p:txBody>
        </p:sp>
        <p:grpSp>
          <p:nvGrpSpPr>
            <p:cNvPr id="18" name="Group 316"/>
            <p:cNvGrpSpPr>
              <a:grpSpLocks/>
            </p:cNvGrpSpPr>
            <p:nvPr/>
          </p:nvGrpSpPr>
          <p:grpSpPr bwMode="auto">
            <a:xfrm>
              <a:off x="1066" y="709"/>
              <a:ext cx="3339" cy="997"/>
              <a:chOff x="975" y="709"/>
              <a:chExt cx="3339" cy="997"/>
            </a:xfrm>
          </p:grpSpPr>
          <p:grpSp>
            <p:nvGrpSpPr>
              <p:cNvPr id="19" name="Group 128"/>
              <p:cNvGrpSpPr>
                <a:grpSpLocks/>
              </p:cNvGrpSpPr>
              <p:nvPr/>
            </p:nvGrpSpPr>
            <p:grpSpPr bwMode="auto">
              <a:xfrm>
                <a:off x="3322" y="1119"/>
                <a:ext cx="817" cy="461"/>
                <a:chOff x="3284" y="1714"/>
                <a:chExt cx="575" cy="395"/>
              </a:xfrm>
            </p:grpSpPr>
            <p:sp>
              <p:nvSpPr>
                <p:cNvPr id="44" name="Freeform 129"/>
                <p:cNvSpPr>
                  <a:spLocks/>
                </p:cNvSpPr>
                <p:nvPr/>
              </p:nvSpPr>
              <p:spPr bwMode="gray">
                <a:xfrm>
                  <a:off x="3284" y="1714"/>
                  <a:ext cx="575" cy="395"/>
                </a:xfrm>
                <a:custGeom>
                  <a:avLst/>
                  <a:gdLst>
                    <a:gd name="T0" fmla="*/ 59 w 575"/>
                    <a:gd name="T1" fmla="*/ 2 h 395"/>
                    <a:gd name="T2" fmla="*/ 171 w 575"/>
                    <a:gd name="T3" fmla="*/ 8 h 395"/>
                    <a:gd name="T4" fmla="*/ 274 w 575"/>
                    <a:gd name="T5" fmla="*/ 19 h 395"/>
                    <a:gd name="T6" fmla="*/ 366 w 575"/>
                    <a:gd name="T7" fmla="*/ 37 h 395"/>
                    <a:gd name="T8" fmla="*/ 444 w 575"/>
                    <a:gd name="T9" fmla="*/ 60 h 395"/>
                    <a:gd name="T10" fmla="*/ 506 w 575"/>
                    <a:gd name="T11" fmla="*/ 86 h 395"/>
                    <a:gd name="T12" fmla="*/ 550 w 575"/>
                    <a:gd name="T13" fmla="*/ 115 h 395"/>
                    <a:gd name="T14" fmla="*/ 563 w 575"/>
                    <a:gd name="T15" fmla="*/ 131 h 395"/>
                    <a:gd name="T16" fmla="*/ 572 w 575"/>
                    <a:gd name="T17" fmla="*/ 147 h 395"/>
                    <a:gd name="T18" fmla="*/ 575 w 575"/>
                    <a:gd name="T19" fmla="*/ 164 h 395"/>
                    <a:gd name="T20" fmla="*/ 573 w 575"/>
                    <a:gd name="T21" fmla="*/ 213 h 395"/>
                    <a:gd name="T22" fmla="*/ 559 w 575"/>
                    <a:gd name="T23" fmla="*/ 238 h 395"/>
                    <a:gd name="T24" fmla="*/ 532 w 575"/>
                    <a:gd name="T25" fmla="*/ 262 h 395"/>
                    <a:gd name="T26" fmla="*/ 494 w 575"/>
                    <a:gd name="T27" fmla="*/ 284 h 395"/>
                    <a:gd name="T28" fmla="*/ 443 w 575"/>
                    <a:gd name="T29" fmla="*/ 304 h 395"/>
                    <a:gd name="T30" fmla="*/ 383 w 575"/>
                    <a:gd name="T31" fmla="*/ 322 h 395"/>
                    <a:gd name="T32" fmla="*/ 312 w 575"/>
                    <a:gd name="T33" fmla="*/ 337 h 395"/>
                    <a:gd name="T34" fmla="*/ 235 w 575"/>
                    <a:gd name="T35" fmla="*/ 349 h 395"/>
                    <a:gd name="T36" fmla="*/ 192 w 575"/>
                    <a:gd name="T37" fmla="*/ 395 h 395"/>
                    <a:gd name="T38" fmla="*/ 192 w 575"/>
                    <a:gd name="T39" fmla="*/ 279 h 395"/>
                    <a:gd name="T40" fmla="*/ 231 w 575"/>
                    <a:gd name="T41" fmla="*/ 315 h 395"/>
                    <a:gd name="T42" fmla="*/ 303 w 575"/>
                    <a:gd name="T43" fmla="*/ 304 h 395"/>
                    <a:gd name="T44" fmla="*/ 367 w 575"/>
                    <a:gd name="T45" fmla="*/ 291 h 395"/>
                    <a:gd name="T46" fmla="*/ 426 w 575"/>
                    <a:gd name="T47" fmla="*/ 274 h 395"/>
                    <a:gd name="T48" fmla="*/ 474 w 575"/>
                    <a:gd name="T49" fmla="*/ 257 h 395"/>
                    <a:gd name="T50" fmla="*/ 515 w 575"/>
                    <a:gd name="T51" fmla="*/ 237 h 395"/>
                    <a:gd name="T52" fmla="*/ 546 w 575"/>
                    <a:gd name="T53" fmla="*/ 216 h 395"/>
                    <a:gd name="T54" fmla="*/ 565 w 575"/>
                    <a:gd name="T55" fmla="*/ 194 h 395"/>
                    <a:gd name="T56" fmla="*/ 571 w 575"/>
                    <a:gd name="T57" fmla="*/ 182 h 395"/>
                    <a:gd name="T58" fmla="*/ 550 w 575"/>
                    <a:gd name="T59" fmla="*/ 152 h 395"/>
                    <a:gd name="T60" fmla="*/ 510 w 575"/>
                    <a:gd name="T61" fmla="*/ 125 h 395"/>
                    <a:gd name="T62" fmla="*/ 454 w 575"/>
                    <a:gd name="T63" fmla="*/ 100 h 395"/>
                    <a:gd name="T64" fmla="*/ 384 w 575"/>
                    <a:gd name="T65" fmla="*/ 78 h 395"/>
                    <a:gd name="T66" fmla="*/ 302 w 575"/>
                    <a:gd name="T67" fmla="*/ 60 h 395"/>
                    <a:gd name="T68" fmla="*/ 208 w 575"/>
                    <a:gd name="T69" fmla="*/ 47 h 395"/>
                    <a:gd name="T70" fmla="*/ 108 w 575"/>
                    <a:gd name="T71" fmla="*/ 39 h 395"/>
                    <a:gd name="T72" fmla="*/ 0 w 575"/>
                    <a:gd name="T73" fmla="*/ 36 h 39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575"/>
                    <a:gd name="T112" fmla="*/ 0 h 395"/>
                    <a:gd name="T113" fmla="*/ 575 w 575"/>
                    <a:gd name="T114" fmla="*/ 395 h 39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575" h="395">
                      <a:moveTo>
                        <a:pt x="0" y="0"/>
                      </a:moveTo>
                      <a:lnTo>
                        <a:pt x="59" y="2"/>
                      </a:lnTo>
                      <a:lnTo>
                        <a:pt x="116" y="4"/>
                      </a:lnTo>
                      <a:lnTo>
                        <a:pt x="171" y="8"/>
                      </a:lnTo>
                      <a:lnTo>
                        <a:pt x="224" y="13"/>
                      </a:lnTo>
                      <a:lnTo>
                        <a:pt x="274" y="19"/>
                      </a:lnTo>
                      <a:lnTo>
                        <a:pt x="322" y="28"/>
                      </a:lnTo>
                      <a:lnTo>
                        <a:pt x="366" y="37"/>
                      </a:lnTo>
                      <a:lnTo>
                        <a:pt x="407" y="48"/>
                      </a:lnTo>
                      <a:lnTo>
                        <a:pt x="444" y="60"/>
                      </a:lnTo>
                      <a:lnTo>
                        <a:pt x="476" y="72"/>
                      </a:lnTo>
                      <a:lnTo>
                        <a:pt x="506" y="86"/>
                      </a:lnTo>
                      <a:lnTo>
                        <a:pt x="530" y="101"/>
                      </a:lnTo>
                      <a:lnTo>
                        <a:pt x="550" y="115"/>
                      </a:lnTo>
                      <a:lnTo>
                        <a:pt x="556" y="123"/>
                      </a:lnTo>
                      <a:lnTo>
                        <a:pt x="563" y="131"/>
                      </a:lnTo>
                      <a:lnTo>
                        <a:pt x="568" y="139"/>
                      </a:lnTo>
                      <a:lnTo>
                        <a:pt x="572" y="147"/>
                      </a:lnTo>
                      <a:lnTo>
                        <a:pt x="573" y="156"/>
                      </a:lnTo>
                      <a:lnTo>
                        <a:pt x="575" y="164"/>
                      </a:lnTo>
                      <a:lnTo>
                        <a:pt x="575" y="200"/>
                      </a:lnTo>
                      <a:lnTo>
                        <a:pt x="573" y="213"/>
                      </a:lnTo>
                      <a:lnTo>
                        <a:pt x="568" y="225"/>
                      </a:lnTo>
                      <a:lnTo>
                        <a:pt x="559" y="238"/>
                      </a:lnTo>
                      <a:lnTo>
                        <a:pt x="547" y="250"/>
                      </a:lnTo>
                      <a:lnTo>
                        <a:pt x="532" y="262"/>
                      </a:lnTo>
                      <a:lnTo>
                        <a:pt x="515" y="273"/>
                      </a:lnTo>
                      <a:lnTo>
                        <a:pt x="494" y="284"/>
                      </a:lnTo>
                      <a:lnTo>
                        <a:pt x="470" y="294"/>
                      </a:lnTo>
                      <a:lnTo>
                        <a:pt x="443" y="304"/>
                      </a:lnTo>
                      <a:lnTo>
                        <a:pt x="414" y="314"/>
                      </a:lnTo>
                      <a:lnTo>
                        <a:pt x="383" y="322"/>
                      </a:lnTo>
                      <a:lnTo>
                        <a:pt x="348" y="330"/>
                      </a:lnTo>
                      <a:lnTo>
                        <a:pt x="312" y="337"/>
                      </a:lnTo>
                      <a:lnTo>
                        <a:pt x="275" y="343"/>
                      </a:lnTo>
                      <a:lnTo>
                        <a:pt x="235" y="349"/>
                      </a:lnTo>
                      <a:lnTo>
                        <a:pt x="192" y="354"/>
                      </a:lnTo>
                      <a:lnTo>
                        <a:pt x="192" y="395"/>
                      </a:lnTo>
                      <a:lnTo>
                        <a:pt x="0" y="346"/>
                      </a:lnTo>
                      <a:lnTo>
                        <a:pt x="192" y="279"/>
                      </a:lnTo>
                      <a:lnTo>
                        <a:pt x="192" y="318"/>
                      </a:lnTo>
                      <a:lnTo>
                        <a:pt x="231" y="315"/>
                      </a:lnTo>
                      <a:lnTo>
                        <a:pt x="267" y="309"/>
                      </a:lnTo>
                      <a:lnTo>
                        <a:pt x="303" y="304"/>
                      </a:lnTo>
                      <a:lnTo>
                        <a:pt x="336" y="297"/>
                      </a:lnTo>
                      <a:lnTo>
                        <a:pt x="367" y="291"/>
                      </a:lnTo>
                      <a:lnTo>
                        <a:pt x="398" y="282"/>
                      </a:lnTo>
                      <a:lnTo>
                        <a:pt x="426" y="274"/>
                      </a:lnTo>
                      <a:lnTo>
                        <a:pt x="451" y="266"/>
                      </a:lnTo>
                      <a:lnTo>
                        <a:pt x="474" y="257"/>
                      </a:lnTo>
                      <a:lnTo>
                        <a:pt x="495" y="247"/>
                      </a:lnTo>
                      <a:lnTo>
                        <a:pt x="515" y="237"/>
                      </a:lnTo>
                      <a:lnTo>
                        <a:pt x="531" y="226"/>
                      </a:lnTo>
                      <a:lnTo>
                        <a:pt x="546" y="216"/>
                      </a:lnTo>
                      <a:lnTo>
                        <a:pt x="556" y="205"/>
                      </a:lnTo>
                      <a:lnTo>
                        <a:pt x="565" y="194"/>
                      </a:lnTo>
                      <a:lnTo>
                        <a:pt x="571" y="182"/>
                      </a:lnTo>
                      <a:lnTo>
                        <a:pt x="563" y="166"/>
                      </a:lnTo>
                      <a:lnTo>
                        <a:pt x="550" y="152"/>
                      </a:lnTo>
                      <a:lnTo>
                        <a:pt x="531" y="138"/>
                      </a:lnTo>
                      <a:lnTo>
                        <a:pt x="510" y="125"/>
                      </a:lnTo>
                      <a:lnTo>
                        <a:pt x="483" y="112"/>
                      </a:lnTo>
                      <a:lnTo>
                        <a:pt x="454" y="100"/>
                      </a:lnTo>
                      <a:lnTo>
                        <a:pt x="420" y="89"/>
                      </a:lnTo>
                      <a:lnTo>
                        <a:pt x="384" y="78"/>
                      </a:lnTo>
                      <a:lnTo>
                        <a:pt x="344" y="68"/>
                      </a:lnTo>
                      <a:lnTo>
                        <a:pt x="302" y="60"/>
                      </a:lnTo>
                      <a:lnTo>
                        <a:pt x="256" y="53"/>
                      </a:lnTo>
                      <a:lnTo>
                        <a:pt x="208" y="47"/>
                      </a:lnTo>
                      <a:lnTo>
                        <a:pt x="159" y="42"/>
                      </a:lnTo>
                      <a:lnTo>
                        <a:pt x="108" y="39"/>
                      </a:lnTo>
                      <a:lnTo>
                        <a:pt x="55" y="37"/>
                      </a:lnTo>
                      <a:lnTo>
                        <a:pt x="0" y="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7777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30"/>
                <p:cNvSpPr>
                  <a:spLocks/>
                </p:cNvSpPr>
                <p:nvPr/>
              </p:nvSpPr>
              <p:spPr bwMode="gray">
                <a:xfrm>
                  <a:off x="3284" y="1714"/>
                  <a:ext cx="575" cy="200"/>
                </a:xfrm>
                <a:custGeom>
                  <a:avLst/>
                  <a:gdLst>
                    <a:gd name="T0" fmla="*/ 0 w 575"/>
                    <a:gd name="T1" fmla="*/ 0 h 200"/>
                    <a:gd name="T2" fmla="*/ 59 w 575"/>
                    <a:gd name="T3" fmla="*/ 2 h 200"/>
                    <a:gd name="T4" fmla="*/ 116 w 575"/>
                    <a:gd name="T5" fmla="*/ 4 h 200"/>
                    <a:gd name="T6" fmla="*/ 171 w 575"/>
                    <a:gd name="T7" fmla="*/ 8 h 200"/>
                    <a:gd name="T8" fmla="*/ 224 w 575"/>
                    <a:gd name="T9" fmla="*/ 13 h 200"/>
                    <a:gd name="T10" fmla="*/ 274 w 575"/>
                    <a:gd name="T11" fmla="*/ 19 h 200"/>
                    <a:gd name="T12" fmla="*/ 322 w 575"/>
                    <a:gd name="T13" fmla="*/ 28 h 200"/>
                    <a:gd name="T14" fmla="*/ 366 w 575"/>
                    <a:gd name="T15" fmla="*/ 37 h 200"/>
                    <a:gd name="T16" fmla="*/ 407 w 575"/>
                    <a:gd name="T17" fmla="*/ 48 h 200"/>
                    <a:gd name="T18" fmla="*/ 444 w 575"/>
                    <a:gd name="T19" fmla="*/ 60 h 200"/>
                    <a:gd name="T20" fmla="*/ 476 w 575"/>
                    <a:gd name="T21" fmla="*/ 72 h 200"/>
                    <a:gd name="T22" fmla="*/ 506 w 575"/>
                    <a:gd name="T23" fmla="*/ 86 h 200"/>
                    <a:gd name="T24" fmla="*/ 530 w 575"/>
                    <a:gd name="T25" fmla="*/ 101 h 200"/>
                    <a:gd name="T26" fmla="*/ 550 w 575"/>
                    <a:gd name="T27" fmla="*/ 115 h 200"/>
                    <a:gd name="T28" fmla="*/ 556 w 575"/>
                    <a:gd name="T29" fmla="*/ 123 h 200"/>
                    <a:gd name="T30" fmla="*/ 563 w 575"/>
                    <a:gd name="T31" fmla="*/ 131 h 200"/>
                    <a:gd name="T32" fmla="*/ 568 w 575"/>
                    <a:gd name="T33" fmla="*/ 139 h 200"/>
                    <a:gd name="T34" fmla="*/ 572 w 575"/>
                    <a:gd name="T35" fmla="*/ 147 h 200"/>
                    <a:gd name="T36" fmla="*/ 573 w 575"/>
                    <a:gd name="T37" fmla="*/ 156 h 200"/>
                    <a:gd name="T38" fmla="*/ 575 w 575"/>
                    <a:gd name="T39" fmla="*/ 164 h 200"/>
                    <a:gd name="T40" fmla="*/ 575 w 575"/>
                    <a:gd name="T41" fmla="*/ 200 h 200"/>
                    <a:gd name="T42" fmla="*/ 573 w 575"/>
                    <a:gd name="T43" fmla="*/ 192 h 200"/>
                    <a:gd name="T44" fmla="*/ 572 w 575"/>
                    <a:gd name="T45" fmla="*/ 183 h 200"/>
                    <a:gd name="T46" fmla="*/ 568 w 575"/>
                    <a:gd name="T47" fmla="*/ 175 h 200"/>
                    <a:gd name="T48" fmla="*/ 563 w 575"/>
                    <a:gd name="T49" fmla="*/ 166 h 200"/>
                    <a:gd name="T50" fmla="*/ 556 w 575"/>
                    <a:gd name="T51" fmla="*/ 159 h 200"/>
                    <a:gd name="T52" fmla="*/ 550 w 575"/>
                    <a:gd name="T53" fmla="*/ 151 h 200"/>
                    <a:gd name="T54" fmla="*/ 530 w 575"/>
                    <a:gd name="T55" fmla="*/ 137 h 200"/>
                    <a:gd name="T56" fmla="*/ 506 w 575"/>
                    <a:gd name="T57" fmla="*/ 122 h 200"/>
                    <a:gd name="T58" fmla="*/ 476 w 575"/>
                    <a:gd name="T59" fmla="*/ 108 h 200"/>
                    <a:gd name="T60" fmla="*/ 444 w 575"/>
                    <a:gd name="T61" fmla="*/ 96 h 200"/>
                    <a:gd name="T62" fmla="*/ 407 w 575"/>
                    <a:gd name="T63" fmla="*/ 84 h 200"/>
                    <a:gd name="T64" fmla="*/ 366 w 575"/>
                    <a:gd name="T65" fmla="*/ 73 h 200"/>
                    <a:gd name="T66" fmla="*/ 322 w 575"/>
                    <a:gd name="T67" fmla="*/ 64 h 200"/>
                    <a:gd name="T68" fmla="*/ 274 w 575"/>
                    <a:gd name="T69" fmla="*/ 55 h 200"/>
                    <a:gd name="T70" fmla="*/ 224 w 575"/>
                    <a:gd name="T71" fmla="*/ 49 h 200"/>
                    <a:gd name="T72" fmla="*/ 171 w 575"/>
                    <a:gd name="T73" fmla="*/ 43 h 200"/>
                    <a:gd name="T74" fmla="*/ 116 w 575"/>
                    <a:gd name="T75" fmla="*/ 40 h 200"/>
                    <a:gd name="T76" fmla="*/ 59 w 575"/>
                    <a:gd name="T77" fmla="*/ 37 h 200"/>
                    <a:gd name="T78" fmla="*/ 0 w 575"/>
                    <a:gd name="T79" fmla="*/ 36 h 200"/>
                    <a:gd name="T80" fmla="*/ 0 w 575"/>
                    <a:gd name="T81" fmla="*/ 0 h 20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575"/>
                    <a:gd name="T124" fmla="*/ 0 h 200"/>
                    <a:gd name="T125" fmla="*/ 575 w 575"/>
                    <a:gd name="T126" fmla="*/ 200 h 20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575" h="200">
                      <a:moveTo>
                        <a:pt x="0" y="0"/>
                      </a:moveTo>
                      <a:lnTo>
                        <a:pt x="59" y="2"/>
                      </a:lnTo>
                      <a:lnTo>
                        <a:pt x="116" y="4"/>
                      </a:lnTo>
                      <a:lnTo>
                        <a:pt x="171" y="8"/>
                      </a:lnTo>
                      <a:lnTo>
                        <a:pt x="224" y="13"/>
                      </a:lnTo>
                      <a:lnTo>
                        <a:pt x="274" y="19"/>
                      </a:lnTo>
                      <a:lnTo>
                        <a:pt x="322" y="28"/>
                      </a:lnTo>
                      <a:lnTo>
                        <a:pt x="366" y="37"/>
                      </a:lnTo>
                      <a:lnTo>
                        <a:pt x="407" y="48"/>
                      </a:lnTo>
                      <a:lnTo>
                        <a:pt x="444" y="60"/>
                      </a:lnTo>
                      <a:lnTo>
                        <a:pt x="476" y="72"/>
                      </a:lnTo>
                      <a:lnTo>
                        <a:pt x="506" y="86"/>
                      </a:lnTo>
                      <a:lnTo>
                        <a:pt x="530" y="101"/>
                      </a:lnTo>
                      <a:lnTo>
                        <a:pt x="550" y="115"/>
                      </a:lnTo>
                      <a:lnTo>
                        <a:pt x="556" y="123"/>
                      </a:lnTo>
                      <a:lnTo>
                        <a:pt x="563" y="131"/>
                      </a:lnTo>
                      <a:lnTo>
                        <a:pt x="568" y="139"/>
                      </a:lnTo>
                      <a:lnTo>
                        <a:pt x="572" y="147"/>
                      </a:lnTo>
                      <a:lnTo>
                        <a:pt x="573" y="156"/>
                      </a:lnTo>
                      <a:lnTo>
                        <a:pt x="575" y="164"/>
                      </a:lnTo>
                      <a:lnTo>
                        <a:pt x="575" y="200"/>
                      </a:lnTo>
                      <a:lnTo>
                        <a:pt x="573" y="192"/>
                      </a:lnTo>
                      <a:lnTo>
                        <a:pt x="572" y="183"/>
                      </a:lnTo>
                      <a:lnTo>
                        <a:pt x="568" y="175"/>
                      </a:lnTo>
                      <a:lnTo>
                        <a:pt x="563" y="166"/>
                      </a:lnTo>
                      <a:lnTo>
                        <a:pt x="556" y="159"/>
                      </a:lnTo>
                      <a:lnTo>
                        <a:pt x="550" y="151"/>
                      </a:lnTo>
                      <a:lnTo>
                        <a:pt x="530" y="137"/>
                      </a:lnTo>
                      <a:lnTo>
                        <a:pt x="506" y="122"/>
                      </a:lnTo>
                      <a:lnTo>
                        <a:pt x="476" y="108"/>
                      </a:lnTo>
                      <a:lnTo>
                        <a:pt x="444" y="96"/>
                      </a:lnTo>
                      <a:lnTo>
                        <a:pt x="407" y="84"/>
                      </a:lnTo>
                      <a:lnTo>
                        <a:pt x="366" y="73"/>
                      </a:lnTo>
                      <a:lnTo>
                        <a:pt x="322" y="64"/>
                      </a:lnTo>
                      <a:lnTo>
                        <a:pt x="274" y="55"/>
                      </a:lnTo>
                      <a:lnTo>
                        <a:pt x="224" y="49"/>
                      </a:lnTo>
                      <a:lnTo>
                        <a:pt x="171" y="43"/>
                      </a:lnTo>
                      <a:lnTo>
                        <a:pt x="116" y="40"/>
                      </a:lnTo>
                      <a:lnTo>
                        <a:pt x="59" y="37"/>
                      </a:lnTo>
                      <a:lnTo>
                        <a:pt x="0" y="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0606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31"/>
                <p:cNvSpPr>
                  <a:spLocks/>
                </p:cNvSpPr>
                <p:nvPr/>
              </p:nvSpPr>
              <p:spPr bwMode="gray">
                <a:xfrm>
                  <a:off x="3284" y="1714"/>
                  <a:ext cx="575" cy="395"/>
                </a:xfrm>
                <a:custGeom>
                  <a:avLst/>
                  <a:gdLst>
                    <a:gd name="T0" fmla="*/ 59 w 575"/>
                    <a:gd name="T1" fmla="*/ 2 h 395"/>
                    <a:gd name="T2" fmla="*/ 171 w 575"/>
                    <a:gd name="T3" fmla="*/ 8 h 395"/>
                    <a:gd name="T4" fmla="*/ 274 w 575"/>
                    <a:gd name="T5" fmla="*/ 19 h 395"/>
                    <a:gd name="T6" fmla="*/ 366 w 575"/>
                    <a:gd name="T7" fmla="*/ 37 h 395"/>
                    <a:gd name="T8" fmla="*/ 444 w 575"/>
                    <a:gd name="T9" fmla="*/ 60 h 395"/>
                    <a:gd name="T10" fmla="*/ 506 w 575"/>
                    <a:gd name="T11" fmla="*/ 86 h 395"/>
                    <a:gd name="T12" fmla="*/ 550 w 575"/>
                    <a:gd name="T13" fmla="*/ 115 h 395"/>
                    <a:gd name="T14" fmla="*/ 563 w 575"/>
                    <a:gd name="T15" fmla="*/ 131 h 395"/>
                    <a:gd name="T16" fmla="*/ 572 w 575"/>
                    <a:gd name="T17" fmla="*/ 147 h 395"/>
                    <a:gd name="T18" fmla="*/ 575 w 575"/>
                    <a:gd name="T19" fmla="*/ 164 h 395"/>
                    <a:gd name="T20" fmla="*/ 573 w 575"/>
                    <a:gd name="T21" fmla="*/ 213 h 395"/>
                    <a:gd name="T22" fmla="*/ 559 w 575"/>
                    <a:gd name="T23" fmla="*/ 238 h 395"/>
                    <a:gd name="T24" fmla="*/ 532 w 575"/>
                    <a:gd name="T25" fmla="*/ 262 h 395"/>
                    <a:gd name="T26" fmla="*/ 494 w 575"/>
                    <a:gd name="T27" fmla="*/ 284 h 395"/>
                    <a:gd name="T28" fmla="*/ 443 w 575"/>
                    <a:gd name="T29" fmla="*/ 304 h 395"/>
                    <a:gd name="T30" fmla="*/ 383 w 575"/>
                    <a:gd name="T31" fmla="*/ 322 h 395"/>
                    <a:gd name="T32" fmla="*/ 312 w 575"/>
                    <a:gd name="T33" fmla="*/ 337 h 395"/>
                    <a:gd name="T34" fmla="*/ 235 w 575"/>
                    <a:gd name="T35" fmla="*/ 349 h 395"/>
                    <a:gd name="T36" fmla="*/ 192 w 575"/>
                    <a:gd name="T37" fmla="*/ 395 h 395"/>
                    <a:gd name="T38" fmla="*/ 192 w 575"/>
                    <a:gd name="T39" fmla="*/ 279 h 395"/>
                    <a:gd name="T40" fmla="*/ 231 w 575"/>
                    <a:gd name="T41" fmla="*/ 315 h 395"/>
                    <a:gd name="T42" fmla="*/ 303 w 575"/>
                    <a:gd name="T43" fmla="*/ 304 h 395"/>
                    <a:gd name="T44" fmla="*/ 367 w 575"/>
                    <a:gd name="T45" fmla="*/ 291 h 395"/>
                    <a:gd name="T46" fmla="*/ 426 w 575"/>
                    <a:gd name="T47" fmla="*/ 274 h 395"/>
                    <a:gd name="T48" fmla="*/ 474 w 575"/>
                    <a:gd name="T49" fmla="*/ 257 h 395"/>
                    <a:gd name="T50" fmla="*/ 515 w 575"/>
                    <a:gd name="T51" fmla="*/ 237 h 395"/>
                    <a:gd name="T52" fmla="*/ 546 w 575"/>
                    <a:gd name="T53" fmla="*/ 216 h 395"/>
                    <a:gd name="T54" fmla="*/ 565 w 575"/>
                    <a:gd name="T55" fmla="*/ 194 h 395"/>
                    <a:gd name="T56" fmla="*/ 571 w 575"/>
                    <a:gd name="T57" fmla="*/ 182 h 395"/>
                    <a:gd name="T58" fmla="*/ 550 w 575"/>
                    <a:gd name="T59" fmla="*/ 152 h 395"/>
                    <a:gd name="T60" fmla="*/ 510 w 575"/>
                    <a:gd name="T61" fmla="*/ 125 h 395"/>
                    <a:gd name="T62" fmla="*/ 454 w 575"/>
                    <a:gd name="T63" fmla="*/ 100 h 395"/>
                    <a:gd name="T64" fmla="*/ 384 w 575"/>
                    <a:gd name="T65" fmla="*/ 78 h 395"/>
                    <a:gd name="T66" fmla="*/ 302 w 575"/>
                    <a:gd name="T67" fmla="*/ 60 h 395"/>
                    <a:gd name="T68" fmla="*/ 208 w 575"/>
                    <a:gd name="T69" fmla="*/ 47 h 395"/>
                    <a:gd name="T70" fmla="*/ 108 w 575"/>
                    <a:gd name="T71" fmla="*/ 39 h 395"/>
                    <a:gd name="T72" fmla="*/ 0 w 575"/>
                    <a:gd name="T73" fmla="*/ 36 h 39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575"/>
                    <a:gd name="T112" fmla="*/ 0 h 395"/>
                    <a:gd name="T113" fmla="*/ 575 w 575"/>
                    <a:gd name="T114" fmla="*/ 395 h 39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575" h="395">
                      <a:moveTo>
                        <a:pt x="0" y="0"/>
                      </a:moveTo>
                      <a:lnTo>
                        <a:pt x="59" y="2"/>
                      </a:lnTo>
                      <a:lnTo>
                        <a:pt x="116" y="4"/>
                      </a:lnTo>
                      <a:lnTo>
                        <a:pt x="171" y="8"/>
                      </a:lnTo>
                      <a:lnTo>
                        <a:pt x="224" y="13"/>
                      </a:lnTo>
                      <a:lnTo>
                        <a:pt x="274" y="19"/>
                      </a:lnTo>
                      <a:lnTo>
                        <a:pt x="322" y="28"/>
                      </a:lnTo>
                      <a:lnTo>
                        <a:pt x="366" y="37"/>
                      </a:lnTo>
                      <a:lnTo>
                        <a:pt x="407" y="48"/>
                      </a:lnTo>
                      <a:lnTo>
                        <a:pt x="444" y="60"/>
                      </a:lnTo>
                      <a:lnTo>
                        <a:pt x="476" y="72"/>
                      </a:lnTo>
                      <a:lnTo>
                        <a:pt x="506" y="86"/>
                      </a:lnTo>
                      <a:lnTo>
                        <a:pt x="530" y="101"/>
                      </a:lnTo>
                      <a:lnTo>
                        <a:pt x="550" y="115"/>
                      </a:lnTo>
                      <a:lnTo>
                        <a:pt x="556" y="123"/>
                      </a:lnTo>
                      <a:lnTo>
                        <a:pt x="563" y="131"/>
                      </a:lnTo>
                      <a:lnTo>
                        <a:pt x="568" y="139"/>
                      </a:lnTo>
                      <a:lnTo>
                        <a:pt x="572" y="147"/>
                      </a:lnTo>
                      <a:lnTo>
                        <a:pt x="573" y="156"/>
                      </a:lnTo>
                      <a:lnTo>
                        <a:pt x="575" y="164"/>
                      </a:lnTo>
                      <a:lnTo>
                        <a:pt x="575" y="200"/>
                      </a:lnTo>
                      <a:lnTo>
                        <a:pt x="573" y="213"/>
                      </a:lnTo>
                      <a:lnTo>
                        <a:pt x="568" y="225"/>
                      </a:lnTo>
                      <a:lnTo>
                        <a:pt x="559" y="238"/>
                      </a:lnTo>
                      <a:lnTo>
                        <a:pt x="547" y="250"/>
                      </a:lnTo>
                      <a:lnTo>
                        <a:pt x="532" y="262"/>
                      </a:lnTo>
                      <a:lnTo>
                        <a:pt x="515" y="273"/>
                      </a:lnTo>
                      <a:lnTo>
                        <a:pt x="494" y="284"/>
                      </a:lnTo>
                      <a:lnTo>
                        <a:pt x="470" y="294"/>
                      </a:lnTo>
                      <a:lnTo>
                        <a:pt x="443" y="304"/>
                      </a:lnTo>
                      <a:lnTo>
                        <a:pt x="414" y="314"/>
                      </a:lnTo>
                      <a:lnTo>
                        <a:pt x="383" y="322"/>
                      </a:lnTo>
                      <a:lnTo>
                        <a:pt x="348" y="330"/>
                      </a:lnTo>
                      <a:lnTo>
                        <a:pt x="312" y="337"/>
                      </a:lnTo>
                      <a:lnTo>
                        <a:pt x="275" y="343"/>
                      </a:lnTo>
                      <a:lnTo>
                        <a:pt x="235" y="349"/>
                      </a:lnTo>
                      <a:lnTo>
                        <a:pt x="192" y="354"/>
                      </a:lnTo>
                      <a:lnTo>
                        <a:pt x="192" y="395"/>
                      </a:lnTo>
                      <a:lnTo>
                        <a:pt x="0" y="346"/>
                      </a:lnTo>
                      <a:lnTo>
                        <a:pt x="192" y="279"/>
                      </a:lnTo>
                      <a:lnTo>
                        <a:pt x="192" y="318"/>
                      </a:lnTo>
                      <a:lnTo>
                        <a:pt x="231" y="315"/>
                      </a:lnTo>
                      <a:lnTo>
                        <a:pt x="267" y="309"/>
                      </a:lnTo>
                      <a:lnTo>
                        <a:pt x="303" y="304"/>
                      </a:lnTo>
                      <a:lnTo>
                        <a:pt x="336" y="297"/>
                      </a:lnTo>
                      <a:lnTo>
                        <a:pt x="367" y="291"/>
                      </a:lnTo>
                      <a:lnTo>
                        <a:pt x="398" y="282"/>
                      </a:lnTo>
                      <a:lnTo>
                        <a:pt x="426" y="274"/>
                      </a:lnTo>
                      <a:lnTo>
                        <a:pt x="451" y="266"/>
                      </a:lnTo>
                      <a:lnTo>
                        <a:pt x="474" y="257"/>
                      </a:lnTo>
                      <a:lnTo>
                        <a:pt x="495" y="247"/>
                      </a:lnTo>
                      <a:lnTo>
                        <a:pt x="515" y="237"/>
                      </a:lnTo>
                      <a:lnTo>
                        <a:pt x="531" y="226"/>
                      </a:lnTo>
                      <a:lnTo>
                        <a:pt x="546" y="216"/>
                      </a:lnTo>
                      <a:lnTo>
                        <a:pt x="556" y="205"/>
                      </a:lnTo>
                      <a:lnTo>
                        <a:pt x="565" y="194"/>
                      </a:lnTo>
                      <a:lnTo>
                        <a:pt x="571" y="182"/>
                      </a:lnTo>
                      <a:lnTo>
                        <a:pt x="563" y="166"/>
                      </a:lnTo>
                      <a:lnTo>
                        <a:pt x="550" y="152"/>
                      </a:lnTo>
                      <a:lnTo>
                        <a:pt x="531" y="138"/>
                      </a:lnTo>
                      <a:lnTo>
                        <a:pt x="510" y="125"/>
                      </a:lnTo>
                      <a:lnTo>
                        <a:pt x="483" y="112"/>
                      </a:lnTo>
                      <a:lnTo>
                        <a:pt x="454" y="100"/>
                      </a:lnTo>
                      <a:lnTo>
                        <a:pt x="420" y="89"/>
                      </a:lnTo>
                      <a:lnTo>
                        <a:pt x="384" y="78"/>
                      </a:lnTo>
                      <a:lnTo>
                        <a:pt x="344" y="68"/>
                      </a:lnTo>
                      <a:lnTo>
                        <a:pt x="302" y="60"/>
                      </a:lnTo>
                      <a:lnTo>
                        <a:pt x="256" y="53"/>
                      </a:lnTo>
                      <a:lnTo>
                        <a:pt x="208" y="47"/>
                      </a:lnTo>
                      <a:lnTo>
                        <a:pt x="159" y="42"/>
                      </a:lnTo>
                      <a:lnTo>
                        <a:pt x="108" y="39"/>
                      </a:lnTo>
                      <a:lnTo>
                        <a:pt x="55" y="37"/>
                      </a:lnTo>
                      <a:lnTo>
                        <a:pt x="0" y="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7938">
                  <a:solidFill>
                    <a:srgbClr val="B2B2B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" name="Freeform 132"/>
                <p:cNvSpPr>
                  <a:spLocks/>
                </p:cNvSpPr>
                <p:nvPr/>
              </p:nvSpPr>
              <p:spPr bwMode="gray">
                <a:xfrm>
                  <a:off x="3855" y="1896"/>
                  <a:ext cx="4" cy="18"/>
                </a:xfrm>
                <a:custGeom>
                  <a:avLst/>
                  <a:gdLst>
                    <a:gd name="T0" fmla="*/ 4 w 4"/>
                    <a:gd name="T1" fmla="*/ 18 h 18"/>
                    <a:gd name="T2" fmla="*/ 2 w 4"/>
                    <a:gd name="T3" fmla="*/ 10 h 18"/>
                    <a:gd name="T4" fmla="*/ 0 w 4"/>
                    <a:gd name="T5" fmla="*/ 0 h 1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8"/>
                    <a:gd name="T11" fmla="*/ 4 w 4"/>
                    <a:gd name="T12" fmla="*/ 18 h 1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8">
                      <a:moveTo>
                        <a:pt x="4" y="18"/>
                      </a:moveTo>
                      <a:lnTo>
                        <a:pt x="2" y="1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7938">
                  <a:solidFill>
                    <a:srgbClr val="B2B2B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Group 282"/>
              <p:cNvGrpSpPr>
                <a:grpSpLocks/>
              </p:cNvGrpSpPr>
              <p:nvPr/>
            </p:nvGrpSpPr>
            <p:grpSpPr bwMode="auto">
              <a:xfrm>
                <a:off x="3322" y="1119"/>
                <a:ext cx="817" cy="461"/>
                <a:chOff x="3284" y="1714"/>
                <a:chExt cx="575" cy="395"/>
              </a:xfrm>
            </p:grpSpPr>
            <p:sp>
              <p:nvSpPr>
                <p:cNvPr id="40" name="Freeform 283"/>
                <p:cNvSpPr>
                  <a:spLocks/>
                </p:cNvSpPr>
                <p:nvPr/>
              </p:nvSpPr>
              <p:spPr bwMode="gray">
                <a:xfrm>
                  <a:off x="3284" y="1714"/>
                  <a:ext cx="575" cy="395"/>
                </a:xfrm>
                <a:custGeom>
                  <a:avLst/>
                  <a:gdLst>
                    <a:gd name="T0" fmla="*/ 59 w 575"/>
                    <a:gd name="T1" fmla="*/ 2 h 395"/>
                    <a:gd name="T2" fmla="*/ 171 w 575"/>
                    <a:gd name="T3" fmla="*/ 8 h 395"/>
                    <a:gd name="T4" fmla="*/ 274 w 575"/>
                    <a:gd name="T5" fmla="*/ 19 h 395"/>
                    <a:gd name="T6" fmla="*/ 366 w 575"/>
                    <a:gd name="T7" fmla="*/ 37 h 395"/>
                    <a:gd name="T8" fmla="*/ 444 w 575"/>
                    <a:gd name="T9" fmla="*/ 60 h 395"/>
                    <a:gd name="T10" fmla="*/ 506 w 575"/>
                    <a:gd name="T11" fmla="*/ 86 h 395"/>
                    <a:gd name="T12" fmla="*/ 550 w 575"/>
                    <a:gd name="T13" fmla="*/ 115 h 395"/>
                    <a:gd name="T14" fmla="*/ 563 w 575"/>
                    <a:gd name="T15" fmla="*/ 131 h 395"/>
                    <a:gd name="T16" fmla="*/ 572 w 575"/>
                    <a:gd name="T17" fmla="*/ 147 h 395"/>
                    <a:gd name="T18" fmla="*/ 575 w 575"/>
                    <a:gd name="T19" fmla="*/ 164 h 395"/>
                    <a:gd name="T20" fmla="*/ 573 w 575"/>
                    <a:gd name="T21" fmla="*/ 213 h 395"/>
                    <a:gd name="T22" fmla="*/ 559 w 575"/>
                    <a:gd name="T23" fmla="*/ 238 h 395"/>
                    <a:gd name="T24" fmla="*/ 532 w 575"/>
                    <a:gd name="T25" fmla="*/ 262 h 395"/>
                    <a:gd name="T26" fmla="*/ 494 w 575"/>
                    <a:gd name="T27" fmla="*/ 284 h 395"/>
                    <a:gd name="T28" fmla="*/ 443 w 575"/>
                    <a:gd name="T29" fmla="*/ 304 h 395"/>
                    <a:gd name="T30" fmla="*/ 383 w 575"/>
                    <a:gd name="T31" fmla="*/ 322 h 395"/>
                    <a:gd name="T32" fmla="*/ 312 w 575"/>
                    <a:gd name="T33" fmla="*/ 337 h 395"/>
                    <a:gd name="T34" fmla="*/ 235 w 575"/>
                    <a:gd name="T35" fmla="*/ 349 h 395"/>
                    <a:gd name="T36" fmla="*/ 192 w 575"/>
                    <a:gd name="T37" fmla="*/ 395 h 395"/>
                    <a:gd name="T38" fmla="*/ 192 w 575"/>
                    <a:gd name="T39" fmla="*/ 279 h 395"/>
                    <a:gd name="T40" fmla="*/ 231 w 575"/>
                    <a:gd name="T41" fmla="*/ 315 h 395"/>
                    <a:gd name="T42" fmla="*/ 303 w 575"/>
                    <a:gd name="T43" fmla="*/ 304 h 395"/>
                    <a:gd name="T44" fmla="*/ 367 w 575"/>
                    <a:gd name="T45" fmla="*/ 291 h 395"/>
                    <a:gd name="T46" fmla="*/ 426 w 575"/>
                    <a:gd name="T47" fmla="*/ 274 h 395"/>
                    <a:gd name="T48" fmla="*/ 474 w 575"/>
                    <a:gd name="T49" fmla="*/ 257 h 395"/>
                    <a:gd name="T50" fmla="*/ 515 w 575"/>
                    <a:gd name="T51" fmla="*/ 237 h 395"/>
                    <a:gd name="T52" fmla="*/ 546 w 575"/>
                    <a:gd name="T53" fmla="*/ 216 h 395"/>
                    <a:gd name="T54" fmla="*/ 565 w 575"/>
                    <a:gd name="T55" fmla="*/ 194 h 395"/>
                    <a:gd name="T56" fmla="*/ 571 w 575"/>
                    <a:gd name="T57" fmla="*/ 182 h 395"/>
                    <a:gd name="T58" fmla="*/ 550 w 575"/>
                    <a:gd name="T59" fmla="*/ 152 h 395"/>
                    <a:gd name="T60" fmla="*/ 510 w 575"/>
                    <a:gd name="T61" fmla="*/ 125 h 395"/>
                    <a:gd name="T62" fmla="*/ 454 w 575"/>
                    <a:gd name="T63" fmla="*/ 100 h 395"/>
                    <a:gd name="T64" fmla="*/ 384 w 575"/>
                    <a:gd name="T65" fmla="*/ 78 h 395"/>
                    <a:gd name="T66" fmla="*/ 302 w 575"/>
                    <a:gd name="T67" fmla="*/ 60 h 395"/>
                    <a:gd name="T68" fmla="*/ 208 w 575"/>
                    <a:gd name="T69" fmla="*/ 47 h 395"/>
                    <a:gd name="T70" fmla="*/ 108 w 575"/>
                    <a:gd name="T71" fmla="*/ 39 h 395"/>
                    <a:gd name="T72" fmla="*/ 0 w 575"/>
                    <a:gd name="T73" fmla="*/ 36 h 39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575"/>
                    <a:gd name="T112" fmla="*/ 0 h 395"/>
                    <a:gd name="T113" fmla="*/ 575 w 575"/>
                    <a:gd name="T114" fmla="*/ 395 h 39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575" h="395">
                      <a:moveTo>
                        <a:pt x="0" y="0"/>
                      </a:moveTo>
                      <a:lnTo>
                        <a:pt x="59" y="2"/>
                      </a:lnTo>
                      <a:lnTo>
                        <a:pt x="116" y="4"/>
                      </a:lnTo>
                      <a:lnTo>
                        <a:pt x="171" y="8"/>
                      </a:lnTo>
                      <a:lnTo>
                        <a:pt x="224" y="13"/>
                      </a:lnTo>
                      <a:lnTo>
                        <a:pt x="274" y="19"/>
                      </a:lnTo>
                      <a:lnTo>
                        <a:pt x="322" y="28"/>
                      </a:lnTo>
                      <a:lnTo>
                        <a:pt x="366" y="37"/>
                      </a:lnTo>
                      <a:lnTo>
                        <a:pt x="407" y="48"/>
                      </a:lnTo>
                      <a:lnTo>
                        <a:pt x="444" y="60"/>
                      </a:lnTo>
                      <a:lnTo>
                        <a:pt x="476" y="72"/>
                      </a:lnTo>
                      <a:lnTo>
                        <a:pt x="506" y="86"/>
                      </a:lnTo>
                      <a:lnTo>
                        <a:pt x="530" y="101"/>
                      </a:lnTo>
                      <a:lnTo>
                        <a:pt x="550" y="115"/>
                      </a:lnTo>
                      <a:lnTo>
                        <a:pt x="556" y="123"/>
                      </a:lnTo>
                      <a:lnTo>
                        <a:pt x="563" y="131"/>
                      </a:lnTo>
                      <a:lnTo>
                        <a:pt x="568" y="139"/>
                      </a:lnTo>
                      <a:lnTo>
                        <a:pt x="572" y="147"/>
                      </a:lnTo>
                      <a:lnTo>
                        <a:pt x="573" y="156"/>
                      </a:lnTo>
                      <a:lnTo>
                        <a:pt x="575" y="164"/>
                      </a:lnTo>
                      <a:lnTo>
                        <a:pt x="575" y="200"/>
                      </a:lnTo>
                      <a:lnTo>
                        <a:pt x="573" y="213"/>
                      </a:lnTo>
                      <a:lnTo>
                        <a:pt x="568" y="225"/>
                      </a:lnTo>
                      <a:lnTo>
                        <a:pt x="559" y="238"/>
                      </a:lnTo>
                      <a:lnTo>
                        <a:pt x="547" y="250"/>
                      </a:lnTo>
                      <a:lnTo>
                        <a:pt x="532" y="262"/>
                      </a:lnTo>
                      <a:lnTo>
                        <a:pt x="515" y="273"/>
                      </a:lnTo>
                      <a:lnTo>
                        <a:pt x="494" y="284"/>
                      </a:lnTo>
                      <a:lnTo>
                        <a:pt x="470" y="294"/>
                      </a:lnTo>
                      <a:lnTo>
                        <a:pt x="443" y="304"/>
                      </a:lnTo>
                      <a:lnTo>
                        <a:pt x="414" y="314"/>
                      </a:lnTo>
                      <a:lnTo>
                        <a:pt x="383" y="322"/>
                      </a:lnTo>
                      <a:lnTo>
                        <a:pt x="348" y="330"/>
                      </a:lnTo>
                      <a:lnTo>
                        <a:pt x="312" y="337"/>
                      </a:lnTo>
                      <a:lnTo>
                        <a:pt x="275" y="343"/>
                      </a:lnTo>
                      <a:lnTo>
                        <a:pt x="235" y="349"/>
                      </a:lnTo>
                      <a:lnTo>
                        <a:pt x="192" y="354"/>
                      </a:lnTo>
                      <a:lnTo>
                        <a:pt x="192" y="395"/>
                      </a:lnTo>
                      <a:lnTo>
                        <a:pt x="0" y="346"/>
                      </a:lnTo>
                      <a:lnTo>
                        <a:pt x="192" y="279"/>
                      </a:lnTo>
                      <a:lnTo>
                        <a:pt x="192" y="318"/>
                      </a:lnTo>
                      <a:lnTo>
                        <a:pt x="231" y="315"/>
                      </a:lnTo>
                      <a:lnTo>
                        <a:pt x="267" y="309"/>
                      </a:lnTo>
                      <a:lnTo>
                        <a:pt x="303" y="304"/>
                      </a:lnTo>
                      <a:lnTo>
                        <a:pt x="336" y="297"/>
                      </a:lnTo>
                      <a:lnTo>
                        <a:pt x="367" y="291"/>
                      </a:lnTo>
                      <a:lnTo>
                        <a:pt x="398" y="282"/>
                      </a:lnTo>
                      <a:lnTo>
                        <a:pt x="426" y="274"/>
                      </a:lnTo>
                      <a:lnTo>
                        <a:pt x="451" y="266"/>
                      </a:lnTo>
                      <a:lnTo>
                        <a:pt x="474" y="257"/>
                      </a:lnTo>
                      <a:lnTo>
                        <a:pt x="495" y="247"/>
                      </a:lnTo>
                      <a:lnTo>
                        <a:pt x="515" y="237"/>
                      </a:lnTo>
                      <a:lnTo>
                        <a:pt x="531" y="226"/>
                      </a:lnTo>
                      <a:lnTo>
                        <a:pt x="546" y="216"/>
                      </a:lnTo>
                      <a:lnTo>
                        <a:pt x="556" y="205"/>
                      </a:lnTo>
                      <a:lnTo>
                        <a:pt x="565" y="194"/>
                      </a:lnTo>
                      <a:lnTo>
                        <a:pt x="571" y="182"/>
                      </a:lnTo>
                      <a:lnTo>
                        <a:pt x="563" y="166"/>
                      </a:lnTo>
                      <a:lnTo>
                        <a:pt x="550" y="152"/>
                      </a:lnTo>
                      <a:lnTo>
                        <a:pt x="531" y="138"/>
                      </a:lnTo>
                      <a:lnTo>
                        <a:pt x="510" y="125"/>
                      </a:lnTo>
                      <a:lnTo>
                        <a:pt x="483" y="112"/>
                      </a:lnTo>
                      <a:lnTo>
                        <a:pt x="454" y="100"/>
                      </a:lnTo>
                      <a:lnTo>
                        <a:pt x="420" y="89"/>
                      </a:lnTo>
                      <a:lnTo>
                        <a:pt x="384" y="78"/>
                      </a:lnTo>
                      <a:lnTo>
                        <a:pt x="344" y="68"/>
                      </a:lnTo>
                      <a:lnTo>
                        <a:pt x="302" y="60"/>
                      </a:lnTo>
                      <a:lnTo>
                        <a:pt x="256" y="53"/>
                      </a:lnTo>
                      <a:lnTo>
                        <a:pt x="208" y="47"/>
                      </a:lnTo>
                      <a:lnTo>
                        <a:pt x="159" y="42"/>
                      </a:lnTo>
                      <a:lnTo>
                        <a:pt x="108" y="39"/>
                      </a:lnTo>
                      <a:lnTo>
                        <a:pt x="55" y="37"/>
                      </a:lnTo>
                      <a:lnTo>
                        <a:pt x="0" y="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7777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" name="Freeform 284"/>
                <p:cNvSpPr>
                  <a:spLocks/>
                </p:cNvSpPr>
                <p:nvPr/>
              </p:nvSpPr>
              <p:spPr bwMode="gray">
                <a:xfrm>
                  <a:off x="3284" y="1714"/>
                  <a:ext cx="575" cy="200"/>
                </a:xfrm>
                <a:custGeom>
                  <a:avLst/>
                  <a:gdLst>
                    <a:gd name="T0" fmla="*/ 0 w 575"/>
                    <a:gd name="T1" fmla="*/ 0 h 200"/>
                    <a:gd name="T2" fmla="*/ 59 w 575"/>
                    <a:gd name="T3" fmla="*/ 2 h 200"/>
                    <a:gd name="T4" fmla="*/ 116 w 575"/>
                    <a:gd name="T5" fmla="*/ 4 h 200"/>
                    <a:gd name="T6" fmla="*/ 171 w 575"/>
                    <a:gd name="T7" fmla="*/ 8 h 200"/>
                    <a:gd name="T8" fmla="*/ 224 w 575"/>
                    <a:gd name="T9" fmla="*/ 13 h 200"/>
                    <a:gd name="T10" fmla="*/ 274 w 575"/>
                    <a:gd name="T11" fmla="*/ 19 h 200"/>
                    <a:gd name="T12" fmla="*/ 322 w 575"/>
                    <a:gd name="T13" fmla="*/ 28 h 200"/>
                    <a:gd name="T14" fmla="*/ 366 w 575"/>
                    <a:gd name="T15" fmla="*/ 37 h 200"/>
                    <a:gd name="T16" fmla="*/ 407 w 575"/>
                    <a:gd name="T17" fmla="*/ 48 h 200"/>
                    <a:gd name="T18" fmla="*/ 444 w 575"/>
                    <a:gd name="T19" fmla="*/ 60 h 200"/>
                    <a:gd name="T20" fmla="*/ 476 w 575"/>
                    <a:gd name="T21" fmla="*/ 72 h 200"/>
                    <a:gd name="T22" fmla="*/ 506 w 575"/>
                    <a:gd name="T23" fmla="*/ 86 h 200"/>
                    <a:gd name="T24" fmla="*/ 530 w 575"/>
                    <a:gd name="T25" fmla="*/ 101 h 200"/>
                    <a:gd name="T26" fmla="*/ 550 w 575"/>
                    <a:gd name="T27" fmla="*/ 115 h 200"/>
                    <a:gd name="T28" fmla="*/ 556 w 575"/>
                    <a:gd name="T29" fmla="*/ 123 h 200"/>
                    <a:gd name="T30" fmla="*/ 563 w 575"/>
                    <a:gd name="T31" fmla="*/ 131 h 200"/>
                    <a:gd name="T32" fmla="*/ 568 w 575"/>
                    <a:gd name="T33" fmla="*/ 139 h 200"/>
                    <a:gd name="T34" fmla="*/ 572 w 575"/>
                    <a:gd name="T35" fmla="*/ 147 h 200"/>
                    <a:gd name="T36" fmla="*/ 573 w 575"/>
                    <a:gd name="T37" fmla="*/ 156 h 200"/>
                    <a:gd name="T38" fmla="*/ 575 w 575"/>
                    <a:gd name="T39" fmla="*/ 164 h 200"/>
                    <a:gd name="T40" fmla="*/ 575 w 575"/>
                    <a:gd name="T41" fmla="*/ 200 h 200"/>
                    <a:gd name="T42" fmla="*/ 573 w 575"/>
                    <a:gd name="T43" fmla="*/ 192 h 200"/>
                    <a:gd name="T44" fmla="*/ 572 w 575"/>
                    <a:gd name="T45" fmla="*/ 183 h 200"/>
                    <a:gd name="T46" fmla="*/ 568 w 575"/>
                    <a:gd name="T47" fmla="*/ 175 h 200"/>
                    <a:gd name="T48" fmla="*/ 563 w 575"/>
                    <a:gd name="T49" fmla="*/ 166 h 200"/>
                    <a:gd name="T50" fmla="*/ 556 w 575"/>
                    <a:gd name="T51" fmla="*/ 159 h 200"/>
                    <a:gd name="T52" fmla="*/ 550 w 575"/>
                    <a:gd name="T53" fmla="*/ 151 h 200"/>
                    <a:gd name="T54" fmla="*/ 530 w 575"/>
                    <a:gd name="T55" fmla="*/ 137 h 200"/>
                    <a:gd name="T56" fmla="*/ 506 w 575"/>
                    <a:gd name="T57" fmla="*/ 122 h 200"/>
                    <a:gd name="T58" fmla="*/ 476 w 575"/>
                    <a:gd name="T59" fmla="*/ 108 h 200"/>
                    <a:gd name="T60" fmla="*/ 444 w 575"/>
                    <a:gd name="T61" fmla="*/ 96 h 200"/>
                    <a:gd name="T62" fmla="*/ 407 w 575"/>
                    <a:gd name="T63" fmla="*/ 84 h 200"/>
                    <a:gd name="T64" fmla="*/ 366 w 575"/>
                    <a:gd name="T65" fmla="*/ 73 h 200"/>
                    <a:gd name="T66" fmla="*/ 322 w 575"/>
                    <a:gd name="T67" fmla="*/ 64 h 200"/>
                    <a:gd name="T68" fmla="*/ 274 w 575"/>
                    <a:gd name="T69" fmla="*/ 55 h 200"/>
                    <a:gd name="T70" fmla="*/ 224 w 575"/>
                    <a:gd name="T71" fmla="*/ 49 h 200"/>
                    <a:gd name="T72" fmla="*/ 171 w 575"/>
                    <a:gd name="T73" fmla="*/ 43 h 200"/>
                    <a:gd name="T74" fmla="*/ 116 w 575"/>
                    <a:gd name="T75" fmla="*/ 40 h 200"/>
                    <a:gd name="T76" fmla="*/ 59 w 575"/>
                    <a:gd name="T77" fmla="*/ 37 h 200"/>
                    <a:gd name="T78" fmla="*/ 0 w 575"/>
                    <a:gd name="T79" fmla="*/ 36 h 200"/>
                    <a:gd name="T80" fmla="*/ 0 w 575"/>
                    <a:gd name="T81" fmla="*/ 0 h 20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575"/>
                    <a:gd name="T124" fmla="*/ 0 h 200"/>
                    <a:gd name="T125" fmla="*/ 575 w 575"/>
                    <a:gd name="T126" fmla="*/ 200 h 20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575" h="200">
                      <a:moveTo>
                        <a:pt x="0" y="0"/>
                      </a:moveTo>
                      <a:lnTo>
                        <a:pt x="59" y="2"/>
                      </a:lnTo>
                      <a:lnTo>
                        <a:pt x="116" y="4"/>
                      </a:lnTo>
                      <a:lnTo>
                        <a:pt x="171" y="8"/>
                      </a:lnTo>
                      <a:lnTo>
                        <a:pt x="224" y="13"/>
                      </a:lnTo>
                      <a:lnTo>
                        <a:pt x="274" y="19"/>
                      </a:lnTo>
                      <a:lnTo>
                        <a:pt x="322" y="28"/>
                      </a:lnTo>
                      <a:lnTo>
                        <a:pt x="366" y="37"/>
                      </a:lnTo>
                      <a:lnTo>
                        <a:pt x="407" y="48"/>
                      </a:lnTo>
                      <a:lnTo>
                        <a:pt x="444" y="60"/>
                      </a:lnTo>
                      <a:lnTo>
                        <a:pt x="476" y="72"/>
                      </a:lnTo>
                      <a:lnTo>
                        <a:pt x="506" y="86"/>
                      </a:lnTo>
                      <a:lnTo>
                        <a:pt x="530" y="101"/>
                      </a:lnTo>
                      <a:lnTo>
                        <a:pt x="550" y="115"/>
                      </a:lnTo>
                      <a:lnTo>
                        <a:pt x="556" y="123"/>
                      </a:lnTo>
                      <a:lnTo>
                        <a:pt x="563" y="131"/>
                      </a:lnTo>
                      <a:lnTo>
                        <a:pt x="568" y="139"/>
                      </a:lnTo>
                      <a:lnTo>
                        <a:pt x="572" y="147"/>
                      </a:lnTo>
                      <a:lnTo>
                        <a:pt x="573" y="156"/>
                      </a:lnTo>
                      <a:lnTo>
                        <a:pt x="575" y="164"/>
                      </a:lnTo>
                      <a:lnTo>
                        <a:pt x="575" y="200"/>
                      </a:lnTo>
                      <a:lnTo>
                        <a:pt x="573" y="192"/>
                      </a:lnTo>
                      <a:lnTo>
                        <a:pt x="572" y="183"/>
                      </a:lnTo>
                      <a:lnTo>
                        <a:pt x="568" y="175"/>
                      </a:lnTo>
                      <a:lnTo>
                        <a:pt x="563" y="166"/>
                      </a:lnTo>
                      <a:lnTo>
                        <a:pt x="556" y="159"/>
                      </a:lnTo>
                      <a:lnTo>
                        <a:pt x="550" y="151"/>
                      </a:lnTo>
                      <a:lnTo>
                        <a:pt x="530" y="137"/>
                      </a:lnTo>
                      <a:lnTo>
                        <a:pt x="506" y="122"/>
                      </a:lnTo>
                      <a:lnTo>
                        <a:pt x="476" y="108"/>
                      </a:lnTo>
                      <a:lnTo>
                        <a:pt x="444" y="96"/>
                      </a:lnTo>
                      <a:lnTo>
                        <a:pt x="407" y="84"/>
                      </a:lnTo>
                      <a:lnTo>
                        <a:pt x="366" y="73"/>
                      </a:lnTo>
                      <a:lnTo>
                        <a:pt x="322" y="64"/>
                      </a:lnTo>
                      <a:lnTo>
                        <a:pt x="274" y="55"/>
                      </a:lnTo>
                      <a:lnTo>
                        <a:pt x="224" y="49"/>
                      </a:lnTo>
                      <a:lnTo>
                        <a:pt x="171" y="43"/>
                      </a:lnTo>
                      <a:lnTo>
                        <a:pt x="116" y="40"/>
                      </a:lnTo>
                      <a:lnTo>
                        <a:pt x="59" y="37"/>
                      </a:lnTo>
                      <a:lnTo>
                        <a:pt x="0" y="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0606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85"/>
                <p:cNvSpPr>
                  <a:spLocks/>
                </p:cNvSpPr>
                <p:nvPr/>
              </p:nvSpPr>
              <p:spPr bwMode="gray">
                <a:xfrm>
                  <a:off x="3284" y="1714"/>
                  <a:ext cx="575" cy="395"/>
                </a:xfrm>
                <a:custGeom>
                  <a:avLst/>
                  <a:gdLst>
                    <a:gd name="T0" fmla="*/ 59 w 575"/>
                    <a:gd name="T1" fmla="*/ 2 h 395"/>
                    <a:gd name="T2" fmla="*/ 171 w 575"/>
                    <a:gd name="T3" fmla="*/ 8 h 395"/>
                    <a:gd name="T4" fmla="*/ 274 w 575"/>
                    <a:gd name="T5" fmla="*/ 19 h 395"/>
                    <a:gd name="T6" fmla="*/ 366 w 575"/>
                    <a:gd name="T7" fmla="*/ 37 h 395"/>
                    <a:gd name="T8" fmla="*/ 444 w 575"/>
                    <a:gd name="T9" fmla="*/ 60 h 395"/>
                    <a:gd name="T10" fmla="*/ 506 w 575"/>
                    <a:gd name="T11" fmla="*/ 86 h 395"/>
                    <a:gd name="T12" fmla="*/ 550 w 575"/>
                    <a:gd name="T13" fmla="*/ 115 h 395"/>
                    <a:gd name="T14" fmla="*/ 563 w 575"/>
                    <a:gd name="T15" fmla="*/ 131 h 395"/>
                    <a:gd name="T16" fmla="*/ 572 w 575"/>
                    <a:gd name="T17" fmla="*/ 147 h 395"/>
                    <a:gd name="T18" fmla="*/ 575 w 575"/>
                    <a:gd name="T19" fmla="*/ 164 h 395"/>
                    <a:gd name="T20" fmla="*/ 573 w 575"/>
                    <a:gd name="T21" fmla="*/ 213 h 395"/>
                    <a:gd name="T22" fmla="*/ 559 w 575"/>
                    <a:gd name="T23" fmla="*/ 238 h 395"/>
                    <a:gd name="T24" fmla="*/ 532 w 575"/>
                    <a:gd name="T25" fmla="*/ 262 h 395"/>
                    <a:gd name="T26" fmla="*/ 494 w 575"/>
                    <a:gd name="T27" fmla="*/ 284 h 395"/>
                    <a:gd name="T28" fmla="*/ 443 w 575"/>
                    <a:gd name="T29" fmla="*/ 304 h 395"/>
                    <a:gd name="T30" fmla="*/ 383 w 575"/>
                    <a:gd name="T31" fmla="*/ 322 h 395"/>
                    <a:gd name="T32" fmla="*/ 312 w 575"/>
                    <a:gd name="T33" fmla="*/ 337 h 395"/>
                    <a:gd name="T34" fmla="*/ 235 w 575"/>
                    <a:gd name="T35" fmla="*/ 349 h 395"/>
                    <a:gd name="T36" fmla="*/ 192 w 575"/>
                    <a:gd name="T37" fmla="*/ 395 h 395"/>
                    <a:gd name="T38" fmla="*/ 192 w 575"/>
                    <a:gd name="T39" fmla="*/ 279 h 395"/>
                    <a:gd name="T40" fmla="*/ 231 w 575"/>
                    <a:gd name="T41" fmla="*/ 315 h 395"/>
                    <a:gd name="T42" fmla="*/ 303 w 575"/>
                    <a:gd name="T43" fmla="*/ 304 h 395"/>
                    <a:gd name="T44" fmla="*/ 367 w 575"/>
                    <a:gd name="T45" fmla="*/ 291 h 395"/>
                    <a:gd name="T46" fmla="*/ 426 w 575"/>
                    <a:gd name="T47" fmla="*/ 274 h 395"/>
                    <a:gd name="T48" fmla="*/ 474 w 575"/>
                    <a:gd name="T49" fmla="*/ 257 h 395"/>
                    <a:gd name="T50" fmla="*/ 515 w 575"/>
                    <a:gd name="T51" fmla="*/ 237 h 395"/>
                    <a:gd name="T52" fmla="*/ 546 w 575"/>
                    <a:gd name="T53" fmla="*/ 216 h 395"/>
                    <a:gd name="T54" fmla="*/ 565 w 575"/>
                    <a:gd name="T55" fmla="*/ 194 h 395"/>
                    <a:gd name="T56" fmla="*/ 571 w 575"/>
                    <a:gd name="T57" fmla="*/ 182 h 395"/>
                    <a:gd name="T58" fmla="*/ 550 w 575"/>
                    <a:gd name="T59" fmla="*/ 152 h 395"/>
                    <a:gd name="T60" fmla="*/ 510 w 575"/>
                    <a:gd name="T61" fmla="*/ 125 h 395"/>
                    <a:gd name="T62" fmla="*/ 454 w 575"/>
                    <a:gd name="T63" fmla="*/ 100 h 395"/>
                    <a:gd name="T64" fmla="*/ 384 w 575"/>
                    <a:gd name="T65" fmla="*/ 78 h 395"/>
                    <a:gd name="T66" fmla="*/ 302 w 575"/>
                    <a:gd name="T67" fmla="*/ 60 h 395"/>
                    <a:gd name="T68" fmla="*/ 208 w 575"/>
                    <a:gd name="T69" fmla="*/ 47 h 395"/>
                    <a:gd name="T70" fmla="*/ 108 w 575"/>
                    <a:gd name="T71" fmla="*/ 39 h 395"/>
                    <a:gd name="T72" fmla="*/ 0 w 575"/>
                    <a:gd name="T73" fmla="*/ 36 h 39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575"/>
                    <a:gd name="T112" fmla="*/ 0 h 395"/>
                    <a:gd name="T113" fmla="*/ 575 w 575"/>
                    <a:gd name="T114" fmla="*/ 395 h 39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575" h="395">
                      <a:moveTo>
                        <a:pt x="0" y="0"/>
                      </a:moveTo>
                      <a:lnTo>
                        <a:pt x="59" y="2"/>
                      </a:lnTo>
                      <a:lnTo>
                        <a:pt x="116" y="4"/>
                      </a:lnTo>
                      <a:lnTo>
                        <a:pt x="171" y="8"/>
                      </a:lnTo>
                      <a:lnTo>
                        <a:pt x="224" y="13"/>
                      </a:lnTo>
                      <a:lnTo>
                        <a:pt x="274" y="19"/>
                      </a:lnTo>
                      <a:lnTo>
                        <a:pt x="322" y="28"/>
                      </a:lnTo>
                      <a:lnTo>
                        <a:pt x="366" y="37"/>
                      </a:lnTo>
                      <a:lnTo>
                        <a:pt x="407" y="48"/>
                      </a:lnTo>
                      <a:lnTo>
                        <a:pt x="444" y="60"/>
                      </a:lnTo>
                      <a:lnTo>
                        <a:pt x="476" y="72"/>
                      </a:lnTo>
                      <a:lnTo>
                        <a:pt x="506" y="86"/>
                      </a:lnTo>
                      <a:lnTo>
                        <a:pt x="530" y="101"/>
                      </a:lnTo>
                      <a:lnTo>
                        <a:pt x="550" y="115"/>
                      </a:lnTo>
                      <a:lnTo>
                        <a:pt x="556" y="123"/>
                      </a:lnTo>
                      <a:lnTo>
                        <a:pt x="563" y="131"/>
                      </a:lnTo>
                      <a:lnTo>
                        <a:pt x="568" y="139"/>
                      </a:lnTo>
                      <a:lnTo>
                        <a:pt x="572" y="147"/>
                      </a:lnTo>
                      <a:lnTo>
                        <a:pt x="573" y="156"/>
                      </a:lnTo>
                      <a:lnTo>
                        <a:pt x="575" y="164"/>
                      </a:lnTo>
                      <a:lnTo>
                        <a:pt x="575" y="200"/>
                      </a:lnTo>
                      <a:lnTo>
                        <a:pt x="573" y="213"/>
                      </a:lnTo>
                      <a:lnTo>
                        <a:pt x="568" y="225"/>
                      </a:lnTo>
                      <a:lnTo>
                        <a:pt x="559" y="238"/>
                      </a:lnTo>
                      <a:lnTo>
                        <a:pt x="547" y="250"/>
                      </a:lnTo>
                      <a:lnTo>
                        <a:pt x="532" y="262"/>
                      </a:lnTo>
                      <a:lnTo>
                        <a:pt x="515" y="273"/>
                      </a:lnTo>
                      <a:lnTo>
                        <a:pt x="494" y="284"/>
                      </a:lnTo>
                      <a:lnTo>
                        <a:pt x="470" y="294"/>
                      </a:lnTo>
                      <a:lnTo>
                        <a:pt x="443" y="304"/>
                      </a:lnTo>
                      <a:lnTo>
                        <a:pt x="414" y="314"/>
                      </a:lnTo>
                      <a:lnTo>
                        <a:pt x="383" y="322"/>
                      </a:lnTo>
                      <a:lnTo>
                        <a:pt x="348" y="330"/>
                      </a:lnTo>
                      <a:lnTo>
                        <a:pt x="312" y="337"/>
                      </a:lnTo>
                      <a:lnTo>
                        <a:pt x="275" y="343"/>
                      </a:lnTo>
                      <a:lnTo>
                        <a:pt x="235" y="349"/>
                      </a:lnTo>
                      <a:lnTo>
                        <a:pt x="192" y="354"/>
                      </a:lnTo>
                      <a:lnTo>
                        <a:pt x="192" y="395"/>
                      </a:lnTo>
                      <a:lnTo>
                        <a:pt x="0" y="346"/>
                      </a:lnTo>
                      <a:lnTo>
                        <a:pt x="192" y="279"/>
                      </a:lnTo>
                      <a:lnTo>
                        <a:pt x="192" y="318"/>
                      </a:lnTo>
                      <a:lnTo>
                        <a:pt x="231" y="315"/>
                      </a:lnTo>
                      <a:lnTo>
                        <a:pt x="267" y="309"/>
                      </a:lnTo>
                      <a:lnTo>
                        <a:pt x="303" y="304"/>
                      </a:lnTo>
                      <a:lnTo>
                        <a:pt x="336" y="297"/>
                      </a:lnTo>
                      <a:lnTo>
                        <a:pt x="367" y="291"/>
                      </a:lnTo>
                      <a:lnTo>
                        <a:pt x="398" y="282"/>
                      </a:lnTo>
                      <a:lnTo>
                        <a:pt x="426" y="274"/>
                      </a:lnTo>
                      <a:lnTo>
                        <a:pt x="451" y="266"/>
                      </a:lnTo>
                      <a:lnTo>
                        <a:pt x="474" y="257"/>
                      </a:lnTo>
                      <a:lnTo>
                        <a:pt x="495" y="247"/>
                      </a:lnTo>
                      <a:lnTo>
                        <a:pt x="515" y="237"/>
                      </a:lnTo>
                      <a:lnTo>
                        <a:pt x="531" y="226"/>
                      </a:lnTo>
                      <a:lnTo>
                        <a:pt x="546" y="216"/>
                      </a:lnTo>
                      <a:lnTo>
                        <a:pt x="556" y="205"/>
                      </a:lnTo>
                      <a:lnTo>
                        <a:pt x="565" y="194"/>
                      </a:lnTo>
                      <a:lnTo>
                        <a:pt x="571" y="182"/>
                      </a:lnTo>
                      <a:lnTo>
                        <a:pt x="563" y="166"/>
                      </a:lnTo>
                      <a:lnTo>
                        <a:pt x="550" y="152"/>
                      </a:lnTo>
                      <a:lnTo>
                        <a:pt x="531" y="138"/>
                      </a:lnTo>
                      <a:lnTo>
                        <a:pt x="510" y="125"/>
                      </a:lnTo>
                      <a:lnTo>
                        <a:pt x="483" y="112"/>
                      </a:lnTo>
                      <a:lnTo>
                        <a:pt x="454" y="100"/>
                      </a:lnTo>
                      <a:lnTo>
                        <a:pt x="420" y="89"/>
                      </a:lnTo>
                      <a:lnTo>
                        <a:pt x="384" y="78"/>
                      </a:lnTo>
                      <a:lnTo>
                        <a:pt x="344" y="68"/>
                      </a:lnTo>
                      <a:lnTo>
                        <a:pt x="302" y="60"/>
                      </a:lnTo>
                      <a:lnTo>
                        <a:pt x="256" y="53"/>
                      </a:lnTo>
                      <a:lnTo>
                        <a:pt x="208" y="47"/>
                      </a:lnTo>
                      <a:lnTo>
                        <a:pt x="159" y="42"/>
                      </a:lnTo>
                      <a:lnTo>
                        <a:pt x="108" y="39"/>
                      </a:lnTo>
                      <a:lnTo>
                        <a:pt x="55" y="37"/>
                      </a:lnTo>
                      <a:lnTo>
                        <a:pt x="0" y="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7938">
                  <a:solidFill>
                    <a:srgbClr val="B2B2B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" name="Freeform 286"/>
                <p:cNvSpPr>
                  <a:spLocks/>
                </p:cNvSpPr>
                <p:nvPr/>
              </p:nvSpPr>
              <p:spPr bwMode="gray">
                <a:xfrm>
                  <a:off x="3855" y="1896"/>
                  <a:ext cx="4" cy="18"/>
                </a:xfrm>
                <a:custGeom>
                  <a:avLst/>
                  <a:gdLst>
                    <a:gd name="T0" fmla="*/ 4 w 4"/>
                    <a:gd name="T1" fmla="*/ 18 h 18"/>
                    <a:gd name="T2" fmla="*/ 2 w 4"/>
                    <a:gd name="T3" fmla="*/ 10 h 18"/>
                    <a:gd name="T4" fmla="*/ 0 w 4"/>
                    <a:gd name="T5" fmla="*/ 0 h 1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8"/>
                    <a:gd name="T11" fmla="*/ 4 w 4"/>
                    <a:gd name="T12" fmla="*/ 18 h 1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8">
                      <a:moveTo>
                        <a:pt x="4" y="18"/>
                      </a:moveTo>
                      <a:lnTo>
                        <a:pt x="2" y="1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7938">
                  <a:solidFill>
                    <a:srgbClr val="B2B2B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Group 135"/>
              <p:cNvGrpSpPr>
                <a:grpSpLocks/>
              </p:cNvGrpSpPr>
              <p:nvPr/>
            </p:nvGrpSpPr>
            <p:grpSpPr bwMode="auto">
              <a:xfrm>
                <a:off x="1114" y="1080"/>
                <a:ext cx="811" cy="473"/>
                <a:chOff x="1729" y="1680"/>
                <a:chExt cx="571" cy="406"/>
              </a:xfrm>
            </p:grpSpPr>
            <p:sp>
              <p:nvSpPr>
                <p:cNvPr id="36" name="Freeform 136"/>
                <p:cNvSpPr>
                  <a:spLocks/>
                </p:cNvSpPr>
                <p:nvPr/>
              </p:nvSpPr>
              <p:spPr bwMode="gray">
                <a:xfrm>
                  <a:off x="1729" y="1680"/>
                  <a:ext cx="571" cy="406"/>
                </a:xfrm>
                <a:custGeom>
                  <a:avLst/>
                  <a:gdLst>
                    <a:gd name="T0" fmla="*/ 512 w 571"/>
                    <a:gd name="T1" fmla="*/ 405 h 406"/>
                    <a:gd name="T2" fmla="*/ 401 w 571"/>
                    <a:gd name="T3" fmla="*/ 399 h 406"/>
                    <a:gd name="T4" fmla="*/ 299 w 571"/>
                    <a:gd name="T5" fmla="*/ 386 h 406"/>
                    <a:gd name="T6" fmla="*/ 208 w 571"/>
                    <a:gd name="T7" fmla="*/ 368 h 406"/>
                    <a:gd name="T8" fmla="*/ 131 w 571"/>
                    <a:gd name="T9" fmla="*/ 345 h 406"/>
                    <a:gd name="T10" fmla="*/ 70 w 571"/>
                    <a:gd name="T11" fmla="*/ 318 h 406"/>
                    <a:gd name="T12" fmla="*/ 26 w 571"/>
                    <a:gd name="T13" fmla="*/ 288 h 406"/>
                    <a:gd name="T14" fmla="*/ 12 w 571"/>
                    <a:gd name="T15" fmla="*/ 271 h 406"/>
                    <a:gd name="T16" fmla="*/ 3 w 571"/>
                    <a:gd name="T17" fmla="*/ 254 h 406"/>
                    <a:gd name="T18" fmla="*/ 0 w 571"/>
                    <a:gd name="T19" fmla="*/ 238 h 406"/>
                    <a:gd name="T20" fmla="*/ 2 w 571"/>
                    <a:gd name="T21" fmla="*/ 187 h 406"/>
                    <a:gd name="T22" fmla="*/ 16 w 571"/>
                    <a:gd name="T23" fmla="*/ 161 h 406"/>
                    <a:gd name="T24" fmla="*/ 43 w 571"/>
                    <a:gd name="T25" fmla="*/ 137 h 406"/>
                    <a:gd name="T26" fmla="*/ 82 w 571"/>
                    <a:gd name="T27" fmla="*/ 113 h 406"/>
                    <a:gd name="T28" fmla="*/ 131 w 571"/>
                    <a:gd name="T29" fmla="*/ 93 h 406"/>
                    <a:gd name="T30" fmla="*/ 191 w 571"/>
                    <a:gd name="T31" fmla="*/ 75 h 406"/>
                    <a:gd name="T32" fmla="*/ 260 w 571"/>
                    <a:gd name="T33" fmla="*/ 59 h 406"/>
                    <a:gd name="T34" fmla="*/ 339 w 571"/>
                    <a:gd name="T35" fmla="*/ 46 h 406"/>
                    <a:gd name="T36" fmla="*/ 380 w 571"/>
                    <a:gd name="T37" fmla="*/ 0 h 406"/>
                    <a:gd name="T38" fmla="*/ 380 w 571"/>
                    <a:gd name="T39" fmla="*/ 120 h 406"/>
                    <a:gd name="T40" fmla="*/ 343 w 571"/>
                    <a:gd name="T41" fmla="*/ 83 h 406"/>
                    <a:gd name="T42" fmla="*/ 271 w 571"/>
                    <a:gd name="T43" fmla="*/ 94 h 406"/>
                    <a:gd name="T44" fmla="*/ 207 w 571"/>
                    <a:gd name="T45" fmla="*/ 107 h 406"/>
                    <a:gd name="T46" fmla="*/ 150 w 571"/>
                    <a:gd name="T47" fmla="*/ 124 h 406"/>
                    <a:gd name="T48" fmla="*/ 100 w 571"/>
                    <a:gd name="T49" fmla="*/ 142 h 406"/>
                    <a:gd name="T50" fmla="*/ 60 w 571"/>
                    <a:gd name="T51" fmla="*/ 162 h 406"/>
                    <a:gd name="T52" fmla="*/ 30 w 571"/>
                    <a:gd name="T53" fmla="*/ 184 h 406"/>
                    <a:gd name="T54" fmla="*/ 10 w 571"/>
                    <a:gd name="T55" fmla="*/ 206 h 406"/>
                    <a:gd name="T56" fmla="*/ 4 w 571"/>
                    <a:gd name="T57" fmla="*/ 218 h 406"/>
                    <a:gd name="T58" fmla="*/ 26 w 571"/>
                    <a:gd name="T59" fmla="*/ 250 h 406"/>
                    <a:gd name="T60" fmla="*/ 66 w 571"/>
                    <a:gd name="T61" fmla="*/ 278 h 406"/>
                    <a:gd name="T62" fmla="*/ 122 w 571"/>
                    <a:gd name="T63" fmla="*/ 304 h 406"/>
                    <a:gd name="T64" fmla="*/ 191 w 571"/>
                    <a:gd name="T65" fmla="*/ 326 h 406"/>
                    <a:gd name="T66" fmla="*/ 272 w 571"/>
                    <a:gd name="T67" fmla="*/ 344 h 406"/>
                    <a:gd name="T68" fmla="*/ 364 w 571"/>
                    <a:gd name="T69" fmla="*/ 357 h 406"/>
                    <a:gd name="T70" fmla="*/ 464 w 571"/>
                    <a:gd name="T71" fmla="*/ 367 h 406"/>
                    <a:gd name="T72" fmla="*/ 571 w 571"/>
                    <a:gd name="T73" fmla="*/ 369 h 40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571"/>
                    <a:gd name="T112" fmla="*/ 0 h 406"/>
                    <a:gd name="T113" fmla="*/ 571 w 571"/>
                    <a:gd name="T114" fmla="*/ 406 h 40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571" h="406">
                      <a:moveTo>
                        <a:pt x="571" y="406"/>
                      </a:moveTo>
                      <a:lnTo>
                        <a:pt x="512" y="405"/>
                      </a:lnTo>
                      <a:lnTo>
                        <a:pt x="456" y="403"/>
                      </a:lnTo>
                      <a:lnTo>
                        <a:pt x="401" y="399"/>
                      </a:lnTo>
                      <a:lnTo>
                        <a:pt x="349" y="393"/>
                      </a:lnTo>
                      <a:lnTo>
                        <a:pt x="299" y="386"/>
                      </a:lnTo>
                      <a:lnTo>
                        <a:pt x="252" y="377"/>
                      </a:lnTo>
                      <a:lnTo>
                        <a:pt x="208" y="368"/>
                      </a:lnTo>
                      <a:lnTo>
                        <a:pt x="168" y="357"/>
                      </a:lnTo>
                      <a:lnTo>
                        <a:pt x="131" y="345"/>
                      </a:lnTo>
                      <a:lnTo>
                        <a:pt x="98" y="332"/>
                      </a:lnTo>
                      <a:lnTo>
                        <a:pt x="70" y="318"/>
                      </a:lnTo>
                      <a:lnTo>
                        <a:pt x="46" y="303"/>
                      </a:lnTo>
                      <a:lnTo>
                        <a:pt x="26" y="288"/>
                      </a:lnTo>
                      <a:lnTo>
                        <a:pt x="19" y="279"/>
                      </a:lnTo>
                      <a:lnTo>
                        <a:pt x="12" y="271"/>
                      </a:lnTo>
                      <a:lnTo>
                        <a:pt x="7" y="264"/>
                      </a:lnTo>
                      <a:lnTo>
                        <a:pt x="3" y="254"/>
                      </a:lnTo>
                      <a:lnTo>
                        <a:pt x="2" y="246"/>
                      </a:lnTo>
                      <a:lnTo>
                        <a:pt x="0" y="238"/>
                      </a:lnTo>
                      <a:lnTo>
                        <a:pt x="0" y="200"/>
                      </a:lnTo>
                      <a:lnTo>
                        <a:pt x="2" y="187"/>
                      </a:lnTo>
                      <a:lnTo>
                        <a:pt x="7" y="174"/>
                      </a:lnTo>
                      <a:lnTo>
                        <a:pt x="16" y="161"/>
                      </a:lnTo>
                      <a:lnTo>
                        <a:pt x="28" y="149"/>
                      </a:lnTo>
                      <a:lnTo>
                        <a:pt x="43" y="137"/>
                      </a:lnTo>
                      <a:lnTo>
                        <a:pt x="60" y="125"/>
                      </a:lnTo>
                      <a:lnTo>
                        <a:pt x="82" y="113"/>
                      </a:lnTo>
                      <a:lnTo>
                        <a:pt x="104" y="104"/>
                      </a:lnTo>
                      <a:lnTo>
                        <a:pt x="131" y="93"/>
                      </a:lnTo>
                      <a:lnTo>
                        <a:pt x="160" y="83"/>
                      </a:lnTo>
                      <a:lnTo>
                        <a:pt x="191" y="75"/>
                      </a:lnTo>
                      <a:lnTo>
                        <a:pt x="224" y="67"/>
                      </a:lnTo>
                      <a:lnTo>
                        <a:pt x="260" y="59"/>
                      </a:lnTo>
                      <a:lnTo>
                        <a:pt x="299" y="52"/>
                      </a:lnTo>
                      <a:lnTo>
                        <a:pt x="339" y="46"/>
                      </a:lnTo>
                      <a:lnTo>
                        <a:pt x="380" y="42"/>
                      </a:lnTo>
                      <a:lnTo>
                        <a:pt x="380" y="0"/>
                      </a:lnTo>
                      <a:lnTo>
                        <a:pt x="571" y="50"/>
                      </a:lnTo>
                      <a:lnTo>
                        <a:pt x="380" y="120"/>
                      </a:lnTo>
                      <a:lnTo>
                        <a:pt x="380" y="79"/>
                      </a:lnTo>
                      <a:lnTo>
                        <a:pt x="343" y="83"/>
                      </a:lnTo>
                      <a:lnTo>
                        <a:pt x="305" y="88"/>
                      </a:lnTo>
                      <a:lnTo>
                        <a:pt x="271" y="94"/>
                      </a:lnTo>
                      <a:lnTo>
                        <a:pt x="238" y="100"/>
                      </a:lnTo>
                      <a:lnTo>
                        <a:pt x="207" y="107"/>
                      </a:lnTo>
                      <a:lnTo>
                        <a:pt x="176" y="116"/>
                      </a:lnTo>
                      <a:lnTo>
                        <a:pt x="150" y="124"/>
                      </a:lnTo>
                      <a:lnTo>
                        <a:pt x="124" y="132"/>
                      </a:lnTo>
                      <a:lnTo>
                        <a:pt x="100" y="142"/>
                      </a:lnTo>
                      <a:lnTo>
                        <a:pt x="79" y="151"/>
                      </a:lnTo>
                      <a:lnTo>
                        <a:pt x="60" y="162"/>
                      </a:lnTo>
                      <a:lnTo>
                        <a:pt x="44" y="173"/>
                      </a:lnTo>
                      <a:lnTo>
                        <a:pt x="30" y="184"/>
                      </a:lnTo>
                      <a:lnTo>
                        <a:pt x="19" y="196"/>
                      </a:lnTo>
                      <a:lnTo>
                        <a:pt x="10" y="206"/>
                      </a:lnTo>
                      <a:lnTo>
                        <a:pt x="4" y="218"/>
                      </a:lnTo>
                      <a:lnTo>
                        <a:pt x="12" y="234"/>
                      </a:lnTo>
                      <a:lnTo>
                        <a:pt x="26" y="250"/>
                      </a:lnTo>
                      <a:lnTo>
                        <a:pt x="43" y="264"/>
                      </a:lnTo>
                      <a:lnTo>
                        <a:pt x="66" y="278"/>
                      </a:lnTo>
                      <a:lnTo>
                        <a:pt x="91" y="291"/>
                      </a:lnTo>
                      <a:lnTo>
                        <a:pt x="122" y="304"/>
                      </a:lnTo>
                      <a:lnTo>
                        <a:pt x="154" y="315"/>
                      </a:lnTo>
                      <a:lnTo>
                        <a:pt x="191" y="326"/>
                      </a:lnTo>
                      <a:lnTo>
                        <a:pt x="230" y="336"/>
                      </a:lnTo>
                      <a:lnTo>
                        <a:pt x="272" y="344"/>
                      </a:lnTo>
                      <a:lnTo>
                        <a:pt x="317" y="351"/>
                      </a:lnTo>
                      <a:lnTo>
                        <a:pt x="364" y="357"/>
                      </a:lnTo>
                      <a:lnTo>
                        <a:pt x="413" y="363"/>
                      </a:lnTo>
                      <a:lnTo>
                        <a:pt x="464" y="367"/>
                      </a:lnTo>
                      <a:lnTo>
                        <a:pt x="517" y="368"/>
                      </a:lnTo>
                      <a:lnTo>
                        <a:pt x="571" y="369"/>
                      </a:lnTo>
                      <a:lnTo>
                        <a:pt x="571" y="406"/>
                      </a:lnTo>
                      <a:close/>
                    </a:path>
                  </a:pathLst>
                </a:custGeom>
                <a:solidFill>
                  <a:srgbClr val="77777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37"/>
                <p:cNvSpPr>
                  <a:spLocks/>
                </p:cNvSpPr>
                <p:nvPr/>
              </p:nvSpPr>
              <p:spPr bwMode="gray">
                <a:xfrm>
                  <a:off x="1729" y="1880"/>
                  <a:ext cx="571" cy="206"/>
                </a:xfrm>
                <a:custGeom>
                  <a:avLst/>
                  <a:gdLst>
                    <a:gd name="T0" fmla="*/ 571 w 571"/>
                    <a:gd name="T1" fmla="*/ 206 h 206"/>
                    <a:gd name="T2" fmla="*/ 512 w 571"/>
                    <a:gd name="T3" fmla="*/ 205 h 206"/>
                    <a:gd name="T4" fmla="*/ 456 w 571"/>
                    <a:gd name="T5" fmla="*/ 203 h 206"/>
                    <a:gd name="T6" fmla="*/ 401 w 571"/>
                    <a:gd name="T7" fmla="*/ 199 h 206"/>
                    <a:gd name="T8" fmla="*/ 349 w 571"/>
                    <a:gd name="T9" fmla="*/ 193 h 206"/>
                    <a:gd name="T10" fmla="*/ 299 w 571"/>
                    <a:gd name="T11" fmla="*/ 186 h 206"/>
                    <a:gd name="T12" fmla="*/ 252 w 571"/>
                    <a:gd name="T13" fmla="*/ 177 h 206"/>
                    <a:gd name="T14" fmla="*/ 208 w 571"/>
                    <a:gd name="T15" fmla="*/ 168 h 206"/>
                    <a:gd name="T16" fmla="*/ 168 w 571"/>
                    <a:gd name="T17" fmla="*/ 157 h 206"/>
                    <a:gd name="T18" fmla="*/ 131 w 571"/>
                    <a:gd name="T19" fmla="*/ 145 h 206"/>
                    <a:gd name="T20" fmla="*/ 98 w 571"/>
                    <a:gd name="T21" fmla="*/ 132 h 206"/>
                    <a:gd name="T22" fmla="*/ 70 w 571"/>
                    <a:gd name="T23" fmla="*/ 118 h 206"/>
                    <a:gd name="T24" fmla="*/ 46 w 571"/>
                    <a:gd name="T25" fmla="*/ 103 h 206"/>
                    <a:gd name="T26" fmla="*/ 26 w 571"/>
                    <a:gd name="T27" fmla="*/ 88 h 206"/>
                    <a:gd name="T28" fmla="*/ 19 w 571"/>
                    <a:gd name="T29" fmla="*/ 79 h 206"/>
                    <a:gd name="T30" fmla="*/ 12 w 571"/>
                    <a:gd name="T31" fmla="*/ 71 h 206"/>
                    <a:gd name="T32" fmla="*/ 7 w 571"/>
                    <a:gd name="T33" fmla="*/ 64 h 206"/>
                    <a:gd name="T34" fmla="*/ 3 w 571"/>
                    <a:gd name="T35" fmla="*/ 54 h 206"/>
                    <a:gd name="T36" fmla="*/ 2 w 571"/>
                    <a:gd name="T37" fmla="*/ 46 h 206"/>
                    <a:gd name="T38" fmla="*/ 0 w 571"/>
                    <a:gd name="T39" fmla="*/ 38 h 206"/>
                    <a:gd name="T40" fmla="*/ 0 w 571"/>
                    <a:gd name="T41" fmla="*/ 0 h 206"/>
                    <a:gd name="T42" fmla="*/ 2 w 571"/>
                    <a:gd name="T43" fmla="*/ 9 h 206"/>
                    <a:gd name="T44" fmla="*/ 3 w 571"/>
                    <a:gd name="T45" fmla="*/ 17 h 206"/>
                    <a:gd name="T46" fmla="*/ 7 w 571"/>
                    <a:gd name="T47" fmla="*/ 27 h 206"/>
                    <a:gd name="T48" fmla="*/ 12 w 571"/>
                    <a:gd name="T49" fmla="*/ 34 h 206"/>
                    <a:gd name="T50" fmla="*/ 19 w 571"/>
                    <a:gd name="T51" fmla="*/ 42 h 206"/>
                    <a:gd name="T52" fmla="*/ 26 w 571"/>
                    <a:gd name="T53" fmla="*/ 51 h 206"/>
                    <a:gd name="T54" fmla="*/ 46 w 571"/>
                    <a:gd name="T55" fmla="*/ 66 h 206"/>
                    <a:gd name="T56" fmla="*/ 70 w 571"/>
                    <a:gd name="T57" fmla="*/ 81 h 206"/>
                    <a:gd name="T58" fmla="*/ 98 w 571"/>
                    <a:gd name="T59" fmla="*/ 95 h 206"/>
                    <a:gd name="T60" fmla="*/ 131 w 571"/>
                    <a:gd name="T61" fmla="*/ 108 h 206"/>
                    <a:gd name="T62" fmla="*/ 168 w 571"/>
                    <a:gd name="T63" fmla="*/ 120 h 206"/>
                    <a:gd name="T64" fmla="*/ 208 w 571"/>
                    <a:gd name="T65" fmla="*/ 131 h 206"/>
                    <a:gd name="T66" fmla="*/ 252 w 571"/>
                    <a:gd name="T67" fmla="*/ 140 h 206"/>
                    <a:gd name="T68" fmla="*/ 299 w 571"/>
                    <a:gd name="T69" fmla="*/ 149 h 206"/>
                    <a:gd name="T70" fmla="*/ 349 w 571"/>
                    <a:gd name="T71" fmla="*/ 156 h 206"/>
                    <a:gd name="T72" fmla="*/ 401 w 571"/>
                    <a:gd name="T73" fmla="*/ 162 h 206"/>
                    <a:gd name="T74" fmla="*/ 456 w 571"/>
                    <a:gd name="T75" fmla="*/ 165 h 206"/>
                    <a:gd name="T76" fmla="*/ 512 w 571"/>
                    <a:gd name="T77" fmla="*/ 168 h 206"/>
                    <a:gd name="T78" fmla="*/ 571 w 571"/>
                    <a:gd name="T79" fmla="*/ 169 h 206"/>
                    <a:gd name="T80" fmla="*/ 571 w 571"/>
                    <a:gd name="T81" fmla="*/ 206 h 20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571"/>
                    <a:gd name="T124" fmla="*/ 0 h 206"/>
                    <a:gd name="T125" fmla="*/ 571 w 571"/>
                    <a:gd name="T126" fmla="*/ 206 h 20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571" h="206">
                      <a:moveTo>
                        <a:pt x="571" y="206"/>
                      </a:moveTo>
                      <a:lnTo>
                        <a:pt x="512" y="205"/>
                      </a:lnTo>
                      <a:lnTo>
                        <a:pt x="456" y="203"/>
                      </a:lnTo>
                      <a:lnTo>
                        <a:pt x="401" y="199"/>
                      </a:lnTo>
                      <a:lnTo>
                        <a:pt x="349" y="193"/>
                      </a:lnTo>
                      <a:lnTo>
                        <a:pt x="299" y="186"/>
                      </a:lnTo>
                      <a:lnTo>
                        <a:pt x="252" y="177"/>
                      </a:lnTo>
                      <a:lnTo>
                        <a:pt x="208" y="168"/>
                      </a:lnTo>
                      <a:lnTo>
                        <a:pt x="168" y="157"/>
                      </a:lnTo>
                      <a:lnTo>
                        <a:pt x="131" y="145"/>
                      </a:lnTo>
                      <a:lnTo>
                        <a:pt x="98" y="132"/>
                      </a:lnTo>
                      <a:lnTo>
                        <a:pt x="70" y="118"/>
                      </a:lnTo>
                      <a:lnTo>
                        <a:pt x="46" y="103"/>
                      </a:lnTo>
                      <a:lnTo>
                        <a:pt x="26" y="88"/>
                      </a:lnTo>
                      <a:lnTo>
                        <a:pt x="19" y="79"/>
                      </a:lnTo>
                      <a:lnTo>
                        <a:pt x="12" y="71"/>
                      </a:lnTo>
                      <a:lnTo>
                        <a:pt x="7" y="64"/>
                      </a:lnTo>
                      <a:lnTo>
                        <a:pt x="3" y="54"/>
                      </a:lnTo>
                      <a:lnTo>
                        <a:pt x="2" y="46"/>
                      </a:lnTo>
                      <a:lnTo>
                        <a:pt x="0" y="38"/>
                      </a:lnTo>
                      <a:lnTo>
                        <a:pt x="0" y="0"/>
                      </a:lnTo>
                      <a:lnTo>
                        <a:pt x="2" y="9"/>
                      </a:lnTo>
                      <a:lnTo>
                        <a:pt x="3" y="17"/>
                      </a:lnTo>
                      <a:lnTo>
                        <a:pt x="7" y="27"/>
                      </a:lnTo>
                      <a:lnTo>
                        <a:pt x="12" y="34"/>
                      </a:lnTo>
                      <a:lnTo>
                        <a:pt x="19" y="42"/>
                      </a:lnTo>
                      <a:lnTo>
                        <a:pt x="26" y="51"/>
                      </a:lnTo>
                      <a:lnTo>
                        <a:pt x="46" y="66"/>
                      </a:lnTo>
                      <a:lnTo>
                        <a:pt x="70" y="81"/>
                      </a:lnTo>
                      <a:lnTo>
                        <a:pt x="98" y="95"/>
                      </a:lnTo>
                      <a:lnTo>
                        <a:pt x="131" y="108"/>
                      </a:lnTo>
                      <a:lnTo>
                        <a:pt x="168" y="120"/>
                      </a:lnTo>
                      <a:lnTo>
                        <a:pt x="208" y="131"/>
                      </a:lnTo>
                      <a:lnTo>
                        <a:pt x="252" y="140"/>
                      </a:lnTo>
                      <a:lnTo>
                        <a:pt x="299" y="149"/>
                      </a:lnTo>
                      <a:lnTo>
                        <a:pt x="349" y="156"/>
                      </a:lnTo>
                      <a:lnTo>
                        <a:pt x="401" y="162"/>
                      </a:lnTo>
                      <a:lnTo>
                        <a:pt x="456" y="165"/>
                      </a:lnTo>
                      <a:lnTo>
                        <a:pt x="512" y="168"/>
                      </a:lnTo>
                      <a:lnTo>
                        <a:pt x="571" y="169"/>
                      </a:lnTo>
                      <a:lnTo>
                        <a:pt x="571" y="206"/>
                      </a:lnTo>
                      <a:close/>
                    </a:path>
                  </a:pathLst>
                </a:custGeom>
                <a:solidFill>
                  <a:srgbClr val="60606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38"/>
                <p:cNvSpPr>
                  <a:spLocks/>
                </p:cNvSpPr>
                <p:nvPr/>
              </p:nvSpPr>
              <p:spPr bwMode="gray">
                <a:xfrm>
                  <a:off x="1729" y="1680"/>
                  <a:ext cx="571" cy="406"/>
                </a:xfrm>
                <a:custGeom>
                  <a:avLst/>
                  <a:gdLst>
                    <a:gd name="T0" fmla="*/ 512 w 571"/>
                    <a:gd name="T1" fmla="*/ 405 h 406"/>
                    <a:gd name="T2" fmla="*/ 401 w 571"/>
                    <a:gd name="T3" fmla="*/ 399 h 406"/>
                    <a:gd name="T4" fmla="*/ 299 w 571"/>
                    <a:gd name="T5" fmla="*/ 386 h 406"/>
                    <a:gd name="T6" fmla="*/ 208 w 571"/>
                    <a:gd name="T7" fmla="*/ 368 h 406"/>
                    <a:gd name="T8" fmla="*/ 131 w 571"/>
                    <a:gd name="T9" fmla="*/ 345 h 406"/>
                    <a:gd name="T10" fmla="*/ 70 w 571"/>
                    <a:gd name="T11" fmla="*/ 318 h 406"/>
                    <a:gd name="T12" fmla="*/ 26 w 571"/>
                    <a:gd name="T13" fmla="*/ 288 h 406"/>
                    <a:gd name="T14" fmla="*/ 12 w 571"/>
                    <a:gd name="T15" fmla="*/ 271 h 406"/>
                    <a:gd name="T16" fmla="*/ 3 w 571"/>
                    <a:gd name="T17" fmla="*/ 254 h 406"/>
                    <a:gd name="T18" fmla="*/ 0 w 571"/>
                    <a:gd name="T19" fmla="*/ 238 h 406"/>
                    <a:gd name="T20" fmla="*/ 2 w 571"/>
                    <a:gd name="T21" fmla="*/ 187 h 406"/>
                    <a:gd name="T22" fmla="*/ 16 w 571"/>
                    <a:gd name="T23" fmla="*/ 161 h 406"/>
                    <a:gd name="T24" fmla="*/ 43 w 571"/>
                    <a:gd name="T25" fmla="*/ 137 h 406"/>
                    <a:gd name="T26" fmla="*/ 82 w 571"/>
                    <a:gd name="T27" fmla="*/ 113 h 406"/>
                    <a:gd name="T28" fmla="*/ 131 w 571"/>
                    <a:gd name="T29" fmla="*/ 93 h 406"/>
                    <a:gd name="T30" fmla="*/ 191 w 571"/>
                    <a:gd name="T31" fmla="*/ 75 h 406"/>
                    <a:gd name="T32" fmla="*/ 260 w 571"/>
                    <a:gd name="T33" fmla="*/ 59 h 406"/>
                    <a:gd name="T34" fmla="*/ 339 w 571"/>
                    <a:gd name="T35" fmla="*/ 46 h 406"/>
                    <a:gd name="T36" fmla="*/ 380 w 571"/>
                    <a:gd name="T37" fmla="*/ 0 h 406"/>
                    <a:gd name="T38" fmla="*/ 380 w 571"/>
                    <a:gd name="T39" fmla="*/ 120 h 406"/>
                    <a:gd name="T40" fmla="*/ 343 w 571"/>
                    <a:gd name="T41" fmla="*/ 83 h 406"/>
                    <a:gd name="T42" fmla="*/ 271 w 571"/>
                    <a:gd name="T43" fmla="*/ 94 h 406"/>
                    <a:gd name="T44" fmla="*/ 207 w 571"/>
                    <a:gd name="T45" fmla="*/ 107 h 406"/>
                    <a:gd name="T46" fmla="*/ 150 w 571"/>
                    <a:gd name="T47" fmla="*/ 124 h 406"/>
                    <a:gd name="T48" fmla="*/ 100 w 571"/>
                    <a:gd name="T49" fmla="*/ 142 h 406"/>
                    <a:gd name="T50" fmla="*/ 60 w 571"/>
                    <a:gd name="T51" fmla="*/ 162 h 406"/>
                    <a:gd name="T52" fmla="*/ 30 w 571"/>
                    <a:gd name="T53" fmla="*/ 184 h 406"/>
                    <a:gd name="T54" fmla="*/ 10 w 571"/>
                    <a:gd name="T55" fmla="*/ 206 h 406"/>
                    <a:gd name="T56" fmla="*/ 4 w 571"/>
                    <a:gd name="T57" fmla="*/ 218 h 406"/>
                    <a:gd name="T58" fmla="*/ 26 w 571"/>
                    <a:gd name="T59" fmla="*/ 250 h 406"/>
                    <a:gd name="T60" fmla="*/ 66 w 571"/>
                    <a:gd name="T61" fmla="*/ 278 h 406"/>
                    <a:gd name="T62" fmla="*/ 122 w 571"/>
                    <a:gd name="T63" fmla="*/ 304 h 406"/>
                    <a:gd name="T64" fmla="*/ 191 w 571"/>
                    <a:gd name="T65" fmla="*/ 326 h 406"/>
                    <a:gd name="T66" fmla="*/ 272 w 571"/>
                    <a:gd name="T67" fmla="*/ 344 h 406"/>
                    <a:gd name="T68" fmla="*/ 364 w 571"/>
                    <a:gd name="T69" fmla="*/ 357 h 406"/>
                    <a:gd name="T70" fmla="*/ 464 w 571"/>
                    <a:gd name="T71" fmla="*/ 367 h 406"/>
                    <a:gd name="T72" fmla="*/ 571 w 571"/>
                    <a:gd name="T73" fmla="*/ 369 h 40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571"/>
                    <a:gd name="T112" fmla="*/ 0 h 406"/>
                    <a:gd name="T113" fmla="*/ 571 w 571"/>
                    <a:gd name="T114" fmla="*/ 406 h 40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571" h="406">
                      <a:moveTo>
                        <a:pt x="571" y="406"/>
                      </a:moveTo>
                      <a:lnTo>
                        <a:pt x="512" y="405"/>
                      </a:lnTo>
                      <a:lnTo>
                        <a:pt x="456" y="403"/>
                      </a:lnTo>
                      <a:lnTo>
                        <a:pt x="401" y="399"/>
                      </a:lnTo>
                      <a:lnTo>
                        <a:pt x="349" y="393"/>
                      </a:lnTo>
                      <a:lnTo>
                        <a:pt x="299" y="386"/>
                      </a:lnTo>
                      <a:lnTo>
                        <a:pt x="252" y="377"/>
                      </a:lnTo>
                      <a:lnTo>
                        <a:pt x="208" y="368"/>
                      </a:lnTo>
                      <a:lnTo>
                        <a:pt x="168" y="357"/>
                      </a:lnTo>
                      <a:lnTo>
                        <a:pt x="131" y="345"/>
                      </a:lnTo>
                      <a:lnTo>
                        <a:pt x="98" y="332"/>
                      </a:lnTo>
                      <a:lnTo>
                        <a:pt x="70" y="318"/>
                      </a:lnTo>
                      <a:lnTo>
                        <a:pt x="46" y="303"/>
                      </a:lnTo>
                      <a:lnTo>
                        <a:pt x="26" y="288"/>
                      </a:lnTo>
                      <a:lnTo>
                        <a:pt x="19" y="279"/>
                      </a:lnTo>
                      <a:lnTo>
                        <a:pt x="12" y="271"/>
                      </a:lnTo>
                      <a:lnTo>
                        <a:pt x="7" y="264"/>
                      </a:lnTo>
                      <a:lnTo>
                        <a:pt x="3" y="254"/>
                      </a:lnTo>
                      <a:lnTo>
                        <a:pt x="2" y="246"/>
                      </a:lnTo>
                      <a:lnTo>
                        <a:pt x="0" y="238"/>
                      </a:lnTo>
                      <a:lnTo>
                        <a:pt x="0" y="200"/>
                      </a:lnTo>
                      <a:lnTo>
                        <a:pt x="2" y="187"/>
                      </a:lnTo>
                      <a:lnTo>
                        <a:pt x="7" y="174"/>
                      </a:lnTo>
                      <a:lnTo>
                        <a:pt x="16" y="161"/>
                      </a:lnTo>
                      <a:lnTo>
                        <a:pt x="28" y="149"/>
                      </a:lnTo>
                      <a:lnTo>
                        <a:pt x="43" y="137"/>
                      </a:lnTo>
                      <a:lnTo>
                        <a:pt x="60" y="125"/>
                      </a:lnTo>
                      <a:lnTo>
                        <a:pt x="82" y="113"/>
                      </a:lnTo>
                      <a:lnTo>
                        <a:pt x="104" y="104"/>
                      </a:lnTo>
                      <a:lnTo>
                        <a:pt x="131" y="93"/>
                      </a:lnTo>
                      <a:lnTo>
                        <a:pt x="160" y="83"/>
                      </a:lnTo>
                      <a:lnTo>
                        <a:pt x="191" y="75"/>
                      </a:lnTo>
                      <a:lnTo>
                        <a:pt x="224" y="67"/>
                      </a:lnTo>
                      <a:lnTo>
                        <a:pt x="260" y="59"/>
                      </a:lnTo>
                      <a:lnTo>
                        <a:pt x="299" y="52"/>
                      </a:lnTo>
                      <a:lnTo>
                        <a:pt x="339" y="46"/>
                      </a:lnTo>
                      <a:lnTo>
                        <a:pt x="380" y="42"/>
                      </a:lnTo>
                      <a:lnTo>
                        <a:pt x="380" y="0"/>
                      </a:lnTo>
                      <a:lnTo>
                        <a:pt x="571" y="50"/>
                      </a:lnTo>
                      <a:lnTo>
                        <a:pt x="380" y="120"/>
                      </a:lnTo>
                      <a:lnTo>
                        <a:pt x="380" y="79"/>
                      </a:lnTo>
                      <a:lnTo>
                        <a:pt x="343" y="83"/>
                      </a:lnTo>
                      <a:lnTo>
                        <a:pt x="305" y="88"/>
                      </a:lnTo>
                      <a:lnTo>
                        <a:pt x="271" y="94"/>
                      </a:lnTo>
                      <a:lnTo>
                        <a:pt x="238" y="100"/>
                      </a:lnTo>
                      <a:lnTo>
                        <a:pt x="207" y="107"/>
                      </a:lnTo>
                      <a:lnTo>
                        <a:pt x="176" y="116"/>
                      </a:lnTo>
                      <a:lnTo>
                        <a:pt x="150" y="124"/>
                      </a:lnTo>
                      <a:lnTo>
                        <a:pt x="124" y="132"/>
                      </a:lnTo>
                      <a:lnTo>
                        <a:pt x="100" y="142"/>
                      </a:lnTo>
                      <a:lnTo>
                        <a:pt x="79" y="151"/>
                      </a:lnTo>
                      <a:lnTo>
                        <a:pt x="60" y="162"/>
                      </a:lnTo>
                      <a:lnTo>
                        <a:pt x="44" y="173"/>
                      </a:lnTo>
                      <a:lnTo>
                        <a:pt x="30" y="184"/>
                      </a:lnTo>
                      <a:lnTo>
                        <a:pt x="19" y="196"/>
                      </a:lnTo>
                      <a:lnTo>
                        <a:pt x="10" y="206"/>
                      </a:lnTo>
                      <a:lnTo>
                        <a:pt x="4" y="218"/>
                      </a:lnTo>
                      <a:lnTo>
                        <a:pt x="12" y="234"/>
                      </a:lnTo>
                      <a:lnTo>
                        <a:pt x="26" y="250"/>
                      </a:lnTo>
                      <a:lnTo>
                        <a:pt x="43" y="264"/>
                      </a:lnTo>
                      <a:lnTo>
                        <a:pt x="66" y="278"/>
                      </a:lnTo>
                      <a:lnTo>
                        <a:pt x="91" y="291"/>
                      </a:lnTo>
                      <a:lnTo>
                        <a:pt x="122" y="304"/>
                      </a:lnTo>
                      <a:lnTo>
                        <a:pt x="154" y="315"/>
                      </a:lnTo>
                      <a:lnTo>
                        <a:pt x="191" y="326"/>
                      </a:lnTo>
                      <a:lnTo>
                        <a:pt x="230" y="336"/>
                      </a:lnTo>
                      <a:lnTo>
                        <a:pt x="272" y="344"/>
                      </a:lnTo>
                      <a:lnTo>
                        <a:pt x="317" y="351"/>
                      </a:lnTo>
                      <a:lnTo>
                        <a:pt x="364" y="357"/>
                      </a:lnTo>
                      <a:lnTo>
                        <a:pt x="413" y="363"/>
                      </a:lnTo>
                      <a:lnTo>
                        <a:pt x="464" y="367"/>
                      </a:lnTo>
                      <a:lnTo>
                        <a:pt x="517" y="368"/>
                      </a:lnTo>
                      <a:lnTo>
                        <a:pt x="571" y="369"/>
                      </a:lnTo>
                      <a:lnTo>
                        <a:pt x="571" y="406"/>
                      </a:lnTo>
                      <a:close/>
                    </a:path>
                  </a:pathLst>
                </a:custGeom>
                <a:noFill/>
                <a:ln w="7938">
                  <a:solidFill>
                    <a:srgbClr val="B2B2B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" name="Freeform 139"/>
                <p:cNvSpPr>
                  <a:spLocks/>
                </p:cNvSpPr>
                <p:nvPr/>
              </p:nvSpPr>
              <p:spPr bwMode="gray">
                <a:xfrm>
                  <a:off x="1729" y="1880"/>
                  <a:ext cx="4" cy="18"/>
                </a:xfrm>
                <a:custGeom>
                  <a:avLst/>
                  <a:gdLst>
                    <a:gd name="T0" fmla="*/ 0 w 4"/>
                    <a:gd name="T1" fmla="*/ 0 h 18"/>
                    <a:gd name="T2" fmla="*/ 2 w 4"/>
                    <a:gd name="T3" fmla="*/ 10 h 18"/>
                    <a:gd name="T4" fmla="*/ 4 w 4"/>
                    <a:gd name="T5" fmla="*/ 18 h 1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8"/>
                    <a:gd name="T11" fmla="*/ 4 w 4"/>
                    <a:gd name="T12" fmla="*/ 18 h 1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8">
                      <a:moveTo>
                        <a:pt x="0" y="0"/>
                      </a:moveTo>
                      <a:lnTo>
                        <a:pt x="2" y="10"/>
                      </a:lnTo>
                      <a:lnTo>
                        <a:pt x="4" y="18"/>
                      </a:lnTo>
                    </a:path>
                  </a:pathLst>
                </a:custGeom>
                <a:noFill/>
                <a:ln w="7938">
                  <a:solidFill>
                    <a:srgbClr val="B2B2B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Group 289"/>
              <p:cNvGrpSpPr>
                <a:grpSpLocks/>
              </p:cNvGrpSpPr>
              <p:nvPr/>
            </p:nvGrpSpPr>
            <p:grpSpPr bwMode="auto">
              <a:xfrm>
                <a:off x="1114" y="1080"/>
                <a:ext cx="811" cy="473"/>
                <a:chOff x="1729" y="1680"/>
                <a:chExt cx="571" cy="406"/>
              </a:xfrm>
            </p:grpSpPr>
            <p:sp>
              <p:nvSpPr>
                <p:cNvPr id="32" name="Freeform 290"/>
                <p:cNvSpPr>
                  <a:spLocks/>
                </p:cNvSpPr>
                <p:nvPr/>
              </p:nvSpPr>
              <p:spPr bwMode="gray">
                <a:xfrm>
                  <a:off x="1729" y="1680"/>
                  <a:ext cx="571" cy="406"/>
                </a:xfrm>
                <a:custGeom>
                  <a:avLst/>
                  <a:gdLst>
                    <a:gd name="T0" fmla="*/ 512 w 571"/>
                    <a:gd name="T1" fmla="*/ 405 h 406"/>
                    <a:gd name="T2" fmla="*/ 401 w 571"/>
                    <a:gd name="T3" fmla="*/ 399 h 406"/>
                    <a:gd name="T4" fmla="*/ 299 w 571"/>
                    <a:gd name="T5" fmla="*/ 386 h 406"/>
                    <a:gd name="T6" fmla="*/ 208 w 571"/>
                    <a:gd name="T7" fmla="*/ 368 h 406"/>
                    <a:gd name="T8" fmla="*/ 131 w 571"/>
                    <a:gd name="T9" fmla="*/ 345 h 406"/>
                    <a:gd name="T10" fmla="*/ 70 w 571"/>
                    <a:gd name="T11" fmla="*/ 318 h 406"/>
                    <a:gd name="T12" fmla="*/ 26 w 571"/>
                    <a:gd name="T13" fmla="*/ 288 h 406"/>
                    <a:gd name="T14" fmla="*/ 12 w 571"/>
                    <a:gd name="T15" fmla="*/ 271 h 406"/>
                    <a:gd name="T16" fmla="*/ 3 w 571"/>
                    <a:gd name="T17" fmla="*/ 254 h 406"/>
                    <a:gd name="T18" fmla="*/ 0 w 571"/>
                    <a:gd name="T19" fmla="*/ 238 h 406"/>
                    <a:gd name="T20" fmla="*/ 2 w 571"/>
                    <a:gd name="T21" fmla="*/ 187 h 406"/>
                    <a:gd name="T22" fmla="*/ 16 w 571"/>
                    <a:gd name="T23" fmla="*/ 161 h 406"/>
                    <a:gd name="T24" fmla="*/ 43 w 571"/>
                    <a:gd name="T25" fmla="*/ 137 h 406"/>
                    <a:gd name="T26" fmla="*/ 82 w 571"/>
                    <a:gd name="T27" fmla="*/ 113 h 406"/>
                    <a:gd name="T28" fmla="*/ 131 w 571"/>
                    <a:gd name="T29" fmla="*/ 93 h 406"/>
                    <a:gd name="T30" fmla="*/ 191 w 571"/>
                    <a:gd name="T31" fmla="*/ 75 h 406"/>
                    <a:gd name="T32" fmla="*/ 260 w 571"/>
                    <a:gd name="T33" fmla="*/ 59 h 406"/>
                    <a:gd name="T34" fmla="*/ 339 w 571"/>
                    <a:gd name="T35" fmla="*/ 46 h 406"/>
                    <a:gd name="T36" fmla="*/ 380 w 571"/>
                    <a:gd name="T37" fmla="*/ 0 h 406"/>
                    <a:gd name="T38" fmla="*/ 380 w 571"/>
                    <a:gd name="T39" fmla="*/ 120 h 406"/>
                    <a:gd name="T40" fmla="*/ 343 w 571"/>
                    <a:gd name="T41" fmla="*/ 83 h 406"/>
                    <a:gd name="T42" fmla="*/ 271 w 571"/>
                    <a:gd name="T43" fmla="*/ 94 h 406"/>
                    <a:gd name="T44" fmla="*/ 207 w 571"/>
                    <a:gd name="T45" fmla="*/ 107 h 406"/>
                    <a:gd name="T46" fmla="*/ 150 w 571"/>
                    <a:gd name="T47" fmla="*/ 124 h 406"/>
                    <a:gd name="T48" fmla="*/ 100 w 571"/>
                    <a:gd name="T49" fmla="*/ 142 h 406"/>
                    <a:gd name="T50" fmla="*/ 60 w 571"/>
                    <a:gd name="T51" fmla="*/ 162 h 406"/>
                    <a:gd name="T52" fmla="*/ 30 w 571"/>
                    <a:gd name="T53" fmla="*/ 184 h 406"/>
                    <a:gd name="T54" fmla="*/ 10 w 571"/>
                    <a:gd name="T55" fmla="*/ 206 h 406"/>
                    <a:gd name="T56" fmla="*/ 4 w 571"/>
                    <a:gd name="T57" fmla="*/ 218 h 406"/>
                    <a:gd name="T58" fmla="*/ 26 w 571"/>
                    <a:gd name="T59" fmla="*/ 250 h 406"/>
                    <a:gd name="T60" fmla="*/ 66 w 571"/>
                    <a:gd name="T61" fmla="*/ 278 h 406"/>
                    <a:gd name="T62" fmla="*/ 122 w 571"/>
                    <a:gd name="T63" fmla="*/ 304 h 406"/>
                    <a:gd name="T64" fmla="*/ 191 w 571"/>
                    <a:gd name="T65" fmla="*/ 326 h 406"/>
                    <a:gd name="T66" fmla="*/ 272 w 571"/>
                    <a:gd name="T67" fmla="*/ 344 h 406"/>
                    <a:gd name="T68" fmla="*/ 364 w 571"/>
                    <a:gd name="T69" fmla="*/ 357 h 406"/>
                    <a:gd name="T70" fmla="*/ 464 w 571"/>
                    <a:gd name="T71" fmla="*/ 367 h 406"/>
                    <a:gd name="T72" fmla="*/ 571 w 571"/>
                    <a:gd name="T73" fmla="*/ 369 h 40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571"/>
                    <a:gd name="T112" fmla="*/ 0 h 406"/>
                    <a:gd name="T113" fmla="*/ 571 w 571"/>
                    <a:gd name="T114" fmla="*/ 406 h 40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571" h="406">
                      <a:moveTo>
                        <a:pt x="571" y="406"/>
                      </a:moveTo>
                      <a:lnTo>
                        <a:pt x="512" y="405"/>
                      </a:lnTo>
                      <a:lnTo>
                        <a:pt x="456" y="403"/>
                      </a:lnTo>
                      <a:lnTo>
                        <a:pt x="401" y="399"/>
                      </a:lnTo>
                      <a:lnTo>
                        <a:pt x="349" y="393"/>
                      </a:lnTo>
                      <a:lnTo>
                        <a:pt x="299" y="386"/>
                      </a:lnTo>
                      <a:lnTo>
                        <a:pt x="252" y="377"/>
                      </a:lnTo>
                      <a:lnTo>
                        <a:pt x="208" y="368"/>
                      </a:lnTo>
                      <a:lnTo>
                        <a:pt x="168" y="357"/>
                      </a:lnTo>
                      <a:lnTo>
                        <a:pt x="131" y="345"/>
                      </a:lnTo>
                      <a:lnTo>
                        <a:pt x="98" y="332"/>
                      </a:lnTo>
                      <a:lnTo>
                        <a:pt x="70" y="318"/>
                      </a:lnTo>
                      <a:lnTo>
                        <a:pt x="46" y="303"/>
                      </a:lnTo>
                      <a:lnTo>
                        <a:pt x="26" y="288"/>
                      </a:lnTo>
                      <a:lnTo>
                        <a:pt x="19" y="279"/>
                      </a:lnTo>
                      <a:lnTo>
                        <a:pt x="12" y="271"/>
                      </a:lnTo>
                      <a:lnTo>
                        <a:pt x="7" y="264"/>
                      </a:lnTo>
                      <a:lnTo>
                        <a:pt x="3" y="254"/>
                      </a:lnTo>
                      <a:lnTo>
                        <a:pt x="2" y="246"/>
                      </a:lnTo>
                      <a:lnTo>
                        <a:pt x="0" y="238"/>
                      </a:lnTo>
                      <a:lnTo>
                        <a:pt x="0" y="200"/>
                      </a:lnTo>
                      <a:lnTo>
                        <a:pt x="2" y="187"/>
                      </a:lnTo>
                      <a:lnTo>
                        <a:pt x="7" y="174"/>
                      </a:lnTo>
                      <a:lnTo>
                        <a:pt x="16" y="161"/>
                      </a:lnTo>
                      <a:lnTo>
                        <a:pt x="28" y="149"/>
                      </a:lnTo>
                      <a:lnTo>
                        <a:pt x="43" y="137"/>
                      </a:lnTo>
                      <a:lnTo>
                        <a:pt x="60" y="125"/>
                      </a:lnTo>
                      <a:lnTo>
                        <a:pt x="82" y="113"/>
                      </a:lnTo>
                      <a:lnTo>
                        <a:pt x="104" y="104"/>
                      </a:lnTo>
                      <a:lnTo>
                        <a:pt x="131" y="93"/>
                      </a:lnTo>
                      <a:lnTo>
                        <a:pt x="160" y="83"/>
                      </a:lnTo>
                      <a:lnTo>
                        <a:pt x="191" y="75"/>
                      </a:lnTo>
                      <a:lnTo>
                        <a:pt x="224" y="67"/>
                      </a:lnTo>
                      <a:lnTo>
                        <a:pt x="260" y="59"/>
                      </a:lnTo>
                      <a:lnTo>
                        <a:pt x="299" y="52"/>
                      </a:lnTo>
                      <a:lnTo>
                        <a:pt x="339" y="46"/>
                      </a:lnTo>
                      <a:lnTo>
                        <a:pt x="380" y="42"/>
                      </a:lnTo>
                      <a:lnTo>
                        <a:pt x="380" y="0"/>
                      </a:lnTo>
                      <a:lnTo>
                        <a:pt x="571" y="50"/>
                      </a:lnTo>
                      <a:lnTo>
                        <a:pt x="380" y="120"/>
                      </a:lnTo>
                      <a:lnTo>
                        <a:pt x="380" y="79"/>
                      </a:lnTo>
                      <a:lnTo>
                        <a:pt x="343" y="83"/>
                      </a:lnTo>
                      <a:lnTo>
                        <a:pt x="305" y="88"/>
                      </a:lnTo>
                      <a:lnTo>
                        <a:pt x="271" y="94"/>
                      </a:lnTo>
                      <a:lnTo>
                        <a:pt x="238" y="100"/>
                      </a:lnTo>
                      <a:lnTo>
                        <a:pt x="207" y="107"/>
                      </a:lnTo>
                      <a:lnTo>
                        <a:pt x="176" y="116"/>
                      </a:lnTo>
                      <a:lnTo>
                        <a:pt x="150" y="124"/>
                      </a:lnTo>
                      <a:lnTo>
                        <a:pt x="124" y="132"/>
                      </a:lnTo>
                      <a:lnTo>
                        <a:pt x="100" y="142"/>
                      </a:lnTo>
                      <a:lnTo>
                        <a:pt x="79" y="151"/>
                      </a:lnTo>
                      <a:lnTo>
                        <a:pt x="60" y="162"/>
                      </a:lnTo>
                      <a:lnTo>
                        <a:pt x="44" y="173"/>
                      </a:lnTo>
                      <a:lnTo>
                        <a:pt x="30" y="184"/>
                      </a:lnTo>
                      <a:lnTo>
                        <a:pt x="19" y="196"/>
                      </a:lnTo>
                      <a:lnTo>
                        <a:pt x="10" y="206"/>
                      </a:lnTo>
                      <a:lnTo>
                        <a:pt x="4" y="218"/>
                      </a:lnTo>
                      <a:lnTo>
                        <a:pt x="12" y="234"/>
                      </a:lnTo>
                      <a:lnTo>
                        <a:pt x="26" y="250"/>
                      </a:lnTo>
                      <a:lnTo>
                        <a:pt x="43" y="264"/>
                      </a:lnTo>
                      <a:lnTo>
                        <a:pt x="66" y="278"/>
                      </a:lnTo>
                      <a:lnTo>
                        <a:pt x="91" y="291"/>
                      </a:lnTo>
                      <a:lnTo>
                        <a:pt x="122" y="304"/>
                      </a:lnTo>
                      <a:lnTo>
                        <a:pt x="154" y="315"/>
                      </a:lnTo>
                      <a:lnTo>
                        <a:pt x="191" y="326"/>
                      </a:lnTo>
                      <a:lnTo>
                        <a:pt x="230" y="336"/>
                      </a:lnTo>
                      <a:lnTo>
                        <a:pt x="272" y="344"/>
                      </a:lnTo>
                      <a:lnTo>
                        <a:pt x="317" y="351"/>
                      </a:lnTo>
                      <a:lnTo>
                        <a:pt x="364" y="357"/>
                      </a:lnTo>
                      <a:lnTo>
                        <a:pt x="413" y="363"/>
                      </a:lnTo>
                      <a:lnTo>
                        <a:pt x="464" y="367"/>
                      </a:lnTo>
                      <a:lnTo>
                        <a:pt x="517" y="368"/>
                      </a:lnTo>
                      <a:lnTo>
                        <a:pt x="571" y="369"/>
                      </a:lnTo>
                      <a:lnTo>
                        <a:pt x="571" y="406"/>
                      </a:lnTo>
                      <a:close/>
                    </a:path>
                  </a:pathLst>
                </a:custGeom>
                <a:solidFill>
                  <a:srgbClr val="77777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3" name="Freeform 291"/>
                <p:cNvSpPr>
                  <a:spLocks/>
                </p:cNvSpPr>
                <p:nvPr/>
              </p:nvSpPr>
              <p:spPr bwMode="gray">
                <a:xfrm>
                  <a:off x="1729" y="1880"/>
                  <a:ext cx="571" cy="206"/>
                </a:xfrm>
                <a:custGeom>
                  <a:avLst/>
                  <a:gdLst>
                    <a:gd name="T0" fmla="*/ 571 w 571"/>
                    <a:gd name="T1" fmla="*/ 206 h 206"/>
                    <a:gd name="T2" fmla="*/ 512 w 571"/>
                    <a:gd name="T3" fmla="*/ 205 h 206"/>
                    <a:gd name="T4" fmla="*/ 456 w 571"/>
                    <a:gd name="T5" fmla="*/ 203 h 206"/>
                    <a:gd name="T6" fmla="*/ 401 w 571"/>
                    <a:gd name="T7" fmla="*/ 199 h 206"/>
                    <a:gd name="T8" fmla="*/ 349 w 571"/>
                    <a:gd name="T9" fmla="*/ 193 h 206"/>
                    <a:gd name="T10" fmla="*/ 299 w 571"/>
                    <a:gd name="T11" fmla="*/ 186 h 206"/>
                    <a:gd name="T12" fmla="*/ 252 w 571"/>
                    <a:gd name="T13" fmla="*/ 177 h 206"/>
                    <a:gd name="T14" fmla="*/ 208 w 571"/>
                    <a:gd name="T15" fmla="*/ 168 h 206"/>
                    <a:gd name="T16" fmla="*/ 168 w 571"/>
                    <a:gd name="T17" fmla="*/ 157 h 206"/>
                    <a:gd name="T18" fmla="*/ 131 w 571"/>
                    <a:gd name="T19" fmla="*/ 145 h 206"/>
                    <a:gd name="T20" fmla="*/ 98 w 571"/>
                    <a:gd name="T21" fmla="*/ 132 h 206"/>
                    <a:gd name="T22" fmla="*/ 70 w 571"/>
                    <a:gd name="T23" fmla="*/ 118 h 206"/>
                    <a:gd name="T24" fmla="*/ 46 w 571"/>
                    <a:gd name="T25" fmla="*/ 103 h 206"/>
                    <a:gd name="T26" fmla="*/ 26 w 571"/>
                    <a:gd name="T27" fmla="*/ 88 h 206"/>
                    <a:gd name="T28" fmla="*/ 19 w 571"/>
                    <a:gd name="T29" fmla="*/ 79 h 206"/>
                    <a:gd name="T30" fmla="*/ 12 w 571"/>
                    <a:gd name="T31" fmla="*/ 71 h 206"/>
                    <a:gd name="T32" fmla="*/ 7 w 571"/>
                    <a:gd name="T33" fmla="*/ 64 h 206"/>
                    <a:gd name="T34" fmla="*/ 3 w 571"/>
                    <a:gd name="T35" fmla="*/ 54 h 206"/>
                    <a:gd name="T36" fmla="*/ 2 w 571"/>
                    <a:gd name="T37" fmla="*/ 46 h 206"/>
                    <a:gd name="T38" fmla="*/ 0 w 571"/>
                    <a:gd name="T39" fmla="*/ 38 h 206"/>
                    <a:gd name="T40" fmla="*/ 0 w 571"/>
                    <a:gd name="T41" fmla="*/ 0 h 206"/>
                    <a:gd name="T42" fmla="*/ 2 w 571"/>
                    <a:gd name="T43" fmla="*/ 9 h 206"/>
                    <a:gd name="T44" fmla="*/ 3 w 571"/>
                    <a:gd name="T45" fmla="*/ 17 h 206"/>
                    <a:gd name="T46" fmla="*/ 7 w 571"/>
                    <a:gd name="T47" fmla="*/ 27 h 206"/>
                    <a:gd name="T48" fmla="*/ 12 w 571"/>
                    <a:gd name="T49" fmla="*/ 34 h 206"/>
                    <a:gd name="T50" fmla="*/ 19 w 571"/>
                    <a:gd name="T51" fmla="*/ 42 h 206"/>
                    <a:gd name="T52" fmla="*/ 26 w 571"/>
                    <a:gd name="T53" fmla="*/ 51 h 206"/>
                    <a:gd name="T54" fmla="*/ 46 w 571"/>
                    <a:gd name="T55" fmla="*/ 66 h 206"/>
                    <a:gd name="T56" fmla="*/ 70 w 571"/>
                    <a:gd name="T57" fmla="*/ 81 h 206"/>
                    <a:gd name="T58" fmla="*/ 98 w 571"/>
                    <a:gd name="T59" fmla="*/ 95 h 206"/>
                    <a:gd name="T60" fmla="*/ 131 w 571"/>
                    <a:gd name="T61" fmla="*/ 108 h 206"/>
                    <a:gd name="T62" fmla="*/ 168 w 571"/>
                    <a:gd name="T63" fmla="*/ 120 h 206"/>
                    <a:gd name="T64" fmla="*/ 208 w 571"/>
                    <a:gd name="T65" fmla="*/ 131 h 206"/>
                    <a:gd name="T66" fmla="*/ 252 w 571"/>
                    <a:gd name="T67" fmla="*/ 140 h 206"/>
                    <a:gd name="T68" fmla="*/ 299 w 571"/>
                    <a:gd name="T69" fmla="*/ 149 h 206"/>
                    <a:gd name="T70" fmla="*/ 349 w 571"/>
                    <a:gd name="T71" fmla="*/ 156 h 206"/>
                    <a:gd name="T72" fmla="*/ 401 w 571"/>
                    <a:gd name="T73" fmla="*/ 162 h 206"/>
                    <a:gd name="T74" fmla="*/ 456 w 571"/>
                    <a:gd name="T75" fmla="*/ 165 h 206"/>
                    <a:gd name="T76" fmla="*/ 512 w 571"/>
                    <a:gd name="T77" fmla="*/ 168 h 206"/>
                    <a:gd name="T78" fmla="*/ 571 w 571"/>
                    <a:gd name="T79" fmla="*/ 169 h 206"/>
                    <a:gd name="T80" fmla="*/ 571 w 571"/>
                    <a:gd name="T81" fmla="*/ 206 h 20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571"/>
                    <a:gd name="T124" fmla="*/ 0 h 206"/>
                    <a:gd name="T125" fmla="*/ 571 w 571"/>
                    <a:gd name="T126" fmla="*/ 206 h 20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571" h="206">
                      <a:moveTo>
                        <a:pt x="571" y="206"/>
                      </a:moveTo>
                      <a:lnTo>
                        <a:pt x="512" y="205"/>
                      </a:lnTo>
                      <a:lnTo>
                        <a:pt x="456" y="203"/>
                      </a:lnTo>
                      <a:lnTo>
                        <a:pt x="401" y="199"/>
                      </a:lnTo>
                      <a:lnTo>
                        <a:pt x="349" y="193"/>
                      </a:lnTo>
                      <a:lnTo>
                        <a:pt x="299" y="186"/>
                      </a:lnTo>
                      <a:lnTo>
                        <a:pt x="252" y="177"/>
                      </a:lnTo>
                      <a:lnTo>
                        <a:pt x="208" y="168"/>
                      </a:lnTo>
                      <a:lnTo>
                        <a:pt x="168" y="157"/>
                      </a:lnTo>
                      <a:lnTo>
                        <a:pt x="131" y="145"/>
                      </a:lnTo>
                      <a:lnTo>
                        <a:pt x="98" y="132"/>
                      </a:lnTo>
                      <a:lnTo>
                        <a:pt x="70" y="118"/>
                      </a:lnTo>
                      <a:lnTo>
                        <a:pt x="46" y="103"/>
                      </a:lnTo>
                      <a:lnTo>
                        <a:pt x="26" y="88"/>
                      </a:lnTo>
                      <a:lnTo>
                        <a:pt x="19" y="79"/>
                      </a:lnTo>
                      <a:lnTo>
                        <a:pt x="12" y="71"/>
                      </a:lnTo>
                      <a:lnTo>
                        <a:pt x="7" y="64"/>
                      </a:lnTo>
                      <a:lnTo>
                        <a:pt x="3" y="54"/>
                      </a:lnTo>
                      <a:lnTo>
                        <a:pt x="2" y="46"/>
                      </a:lnTo>
                      <a:lnTo>
                        <a:pt x="0" y="38"/>
                      </a:lnTo>
                      <a:lnTo>
                        <a:pt x="0" y="0"/>
                      </a:lnTo>
                      <a:lnTo>
                        <a:pt x="2" y="9"/>
                      </a:lnTo>
                      <a:lnTo>
                        <a:pt x="3" y="17"/>
                      </a:lnTo>
                      <a:lnTo>
                        <a:pt x="7" y="27"/>
                      </a:lnTo>
                      <a:lnTo>
                        <a:pt x="12" y="34"/>
                      </a:lnTo>
                      <a:lnTo>
                        <a:pt x="19" y="42"/>
                      </a:lnTo>
                      <a:lnTo>
                        <a:pt x="26" y="51"/>
                      </a:lnTo>
                      <a:lnTo>
                        <a:pt x="46" y="66"/>
                      </a:lnTo>
                      <a:lnTo>
                        <a:pt x="70" y="81"/>
                      </a:lnTo>
                      <a:lnTo>
                        <a:pt x="98" y="95"/>
                      </a:lnTo>
                      <a:lnTo>
                        <a:pt x="131" y="108"/>
                      </a:lnTo>
                      <a:lnTo>
                        <a:pt x="168" y="120"/>
                      </a:lnTo>
                      <a:lnTo>
                        <a:pt x="208" y="131"/>
                      </a:lnTo>
                      <a:lnTo>
                        <a:pt x="252" y="140"/>
                      </a:lnTo>
                      <a:lnTo>
                        <a:pt x="299" y="149"/>
                      </a:lnTo>
                      <a:lnTo>
                        <a:pt x="349" y="156"/>
                      </a:lnTo>
                      <a:lnTo>
                        <a:pt x="401" y="162"/>
                      </a:lnTo>
                      <a:lnTo>
                        <a:pt x="456" y="165"/>
                      </a:lnTo>
                      <a:lnTo>
                        <a:pt x="512" y="168"/>
                      </a:lnTo>
                      <a:lnTo>
                        <a:pt x="571" y="169"/>
                      </a:lnTo>
                      <a:lnTo>
                        <a:pt x="571" y="206"/>
                      </a:lnTo>
                      <a:close/>
                    </a:path>
                  </a:pathLst>
                </a:custGeom>
                <a:solidFill>
                  <a:srgbClr val="60606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92"/>
                <p:cNvSpPr>
                  <a:spLocks/>
                </p:cNvSpPr>
                <p:nvPr/>
              </p:nvSpPr>
              <p:spPr bwMode="gray">
                <a:xfrm>
                  <a:off x="1729" y="1680"/>
                  <a:ext cx="571" cy="406"/>
                </a:xfrm>
                <a:custGeom>
                  <a:avLst/>
                  <a:gdLst>
                    <a:gd name="T0" fmla="*/ 512 w 571"/>
                    <a:gd name="T1" fmla="*/ 405 h 406"/>
                    <a:gd name="T2" fmla="*/ 401 w 571"/>
                    <a:gd name="T3" fmla="*/ 399 h 406"/>
                    <a:gd name="T4" fmla="*/ 299 w 571"/>
                    <a:gd name="T5" fmla="*/ 386 h 406"/>
                    <a:gd name="T6" fmla="*/ 208 w 571"/>
                    <a:gd name="T7" fmla="*/ 368 h 406"/>
                    <a:gd name="T8" fmla="*/ 131 w 571"/>
                    <a:gd name="T9" fmla="*/ 345 h 406"/>
                    <a:gd name="T10" fmla="*/ 70 w 571"/>
                    <a:gd name="T11" fmla="*/ 318 h 406"/>
                    <a:gd name="T12" fmla="*/ 26 w 571"/>
                    <a:gd name="T13" fmla="*/ 288 h 406"/>
                    <a:gd name="T14" fmla="*/ 12 w 571"/>
                    <a:gd name="T15" fmla="*/ 271 h 406"/>
                    <a:gd name="T16" fmla="*/ 3 w 571"/>
                    <a:gd name="T17" fmla="*/ 254 h 406"/>
                    <a:gd name="T18" fmla="*/ 0 w 571"/>
                    <a:gd name="T19" fmla="*/ 238 h 406"/>
                    <a:gd name="T20" fmla="*/ 2 w 571"/>
                    <a:gd name="T21" fmla="*/ 187 h 406"/>
                    <a:gd name="T22" fmla="*/ 16 w 571"/>
                    <a:gd name="T23" fmla="*/ 161 h 406"/>
                    <a:gd name="T24" fmla="*/ 43 w 571"/>
                    <a:gd name="T25" fmla="*/ 137 h 406"/>
                    <a:gd name="T26" fmla="*/ 82 w 571"/>
                    <a:gd name="T27" fmla="*/ 113 h 406"/>
                    <a:gd name="T28" fmla="*/ 131 w 571"/>
                    <a:gd name="T29" fmla="*/ 93 h 406"/>
                    <a:gd name="T30" fmla="*/ 191 w 571"/>
                    <a:gd name="T31" fmla="*/ 75 h 406"/>
                    <a:gd name="T32" fmla="*/ 260 w 571"/>
                    <a:gd name="T33" fmla="*/ 59 h 406"/>
                    <a:gd name="T34" fmla="*/ 339 w 571"/>
                    <a:gd name="T35" fmla="*/ 46 h 406"/>
                    <a:gd name="T36" fmla="*/ 380 w 571"/>
                    <a:gd name="T37" fmla="*/ 0 h 406"/>
                    <a:gd name="T38" fmla="*/ 380 w 571"/>
                    <a:gd name="T39" fmla="*/ 120 h 406"/>
                    <a:gd name="T40" fmla="*/ 343 w 571"/>
                    <a:gd name="T41" fmla="*/ 83 h 406"/>
                    <a:gd name="T42" fmla="*/ 271 w 571"/>
                    <a:gd name="T43" fmla="*/ 94 h 406"/>
                    <a:gd name="T44" fmla="*/ 207 w 571"/>
                    <a:gd name="T45" fmla="*/ 107 h 406"/>
                    <a:gd name="T46" fmla="*/ 150 w 571"/>
                    <a:gd name="T47" fmla="*/ 124 h 406"/>
                    <a:gd name="T48" fmla="*/ 100 w 571"/>
                    <a:gd name="T49" fmla="*/ 142 h 406"/>
                    <a:gd name="T50" fmla="*/ 60 w 571"/>
                    <a:gd name="T51" fmla="*/ 162 h 406"/>
                    <a:gd name="T52" fmla="*/ 30 w 571"/>
                    <a:gd name="T53" fmla="*/ 184 h 406"/>
                    <a:gd name="T54" fmla="*/ 10 w 571"/>
                    <a:gd name="T55" fmla="*/ 206 h 406"/>
                    <a:gd name="T56" fmla="*/ 4 w 571"/>
                    <a:gd name="T57" fmla="*/ 218 h 406"/>
                    <a:gd name="T58" fmla="*/ 26 w 571"/>
                    <a:gd name="T59" fmla="*/ 250 h 406"/>
                    <a:gd name="T60" fmla="*/ 66 w 571"/>
                    <a:gd name="T61" fmla="*/ 278 h 406"/>
                    <a:gd name="T62" fmla="*/ 122 w 571"/>
                    <a:gd name="T63" fmla="*/ 304 h 406"/>
                    <a:gd name="T64" fmla="*/ 191 w 571"/>
                    <a:gd name="T65" fmla="*/ 326 h 406"/>
                    <a:gd name="T66" fmla="*/ 272 w 571"/>
                    <a:gd name="T67" fmla="*/ 344 h 406"/>
                    <a:gd name="T68" fmla="*/ 364 w 571"/>
                    <a:gd name="T69" fmla="*/ 357 h 406"/>
                    <a:gd name="T70" fmla="*/ 464 w 571"/>
                    <a:gd name="T71" fmla="*/ 367 h 406"/>
                    <a:gd name="T72" fmla="*/ 571 w 571"/>
                    <a:gd name="T73" fmla="*/ 369 h 40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571"/>
                    <a:gd name="T112" fmla="*/ 0 h 406"/>
                    <a:gd name="T113" fmla="*/ 571 w 571"/>
                    <a:gd name="T114" fmla="*/ 406 h 40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571" h="406">
                      <a:moveTo>
                        <a:pt x="571" y="406"/>
                      </a:moveTo>
                      <a:lnTo>
                        <a:pt x="512" y="405"/>
                      </a:lnTo>
                      <a:lnTo>
                        <a:pt x="456" y="403"/>
                      </a:lnTo>
                      <a:lnTo>
                        <a:pt x="401" y="399"/>
                      </a:lnTo>
                      <a:lnTo>
                        <a:pt x="349" y="393"/>
                      </a:lnTo>
                      <a:lnTo>
                        <a:pt x="299" y="386"/>
                      </a:lnTo>
                      <a:lnTo>
                        <a:pt x="252" y="377"/>
                      </a:lnTo>
                      <a:lnTo>
                        <a:pt x="208" y="368"/>
                      </a:lnTo>
                      <a:lnTo>
                        <a:pt x="168" y="357"/>
                      </a:lnTo>
                      <a:lnTo>
                        <a:pt x="131" y="345"/>
                      </a:lnTo>
                      <a:lnTo>
                        <a:pt x="98" y="332"/>
                      </a:lnTo>
                      <a:lnTo>
                        <a:pt x="70" y="318"/>
                      </a:lnTo>
                      <a:lnTo>
                        <a:pt x="46" y="303"/>
                      </a:lnTo>
                      <a:lnTo>
                        <a:pt x="26" y="288"/>
                      </a:lnTo>
                      <a:lnTo>
                        <a:pt x="19" y="279"/>
                      </a:lnTo>
                      <a:lnTo>
                        <a:pt x="12" y="271"/>
                      </a:lnTo>
                      <a:lnTo>
                        <a:pt x="7" y="264"/>
                      </a:lnTo>
                      <a:lnTo>
                        <a:pt x="3" y="254"/>
                      </a:lnTo>
                      <a:lnTo>
                        <a:pt x="2" y="246"/>
                      </a:lnTo>
                      <a:lnTo>
                        <a:pt x="0" y="238"/>
                      </a:lnTo>
                      <a:lnTo>
                        <a:pt x="0" y="200"/>
                      </a:lnTo>
                      <a:lnTo>
                        <a:pt x="2" y="187"/>
                      </a:lnTo>
                      <a:lnTo>
                        <a:pt x="7" y="174"/>
                      </a:lnTo>
                      <a:lnTo>
                        <a:pt x="16" y="161"/>
                      </a:lnTo>
                      <a:lnTo>
                        <a:pt x="28" y="149"/>
                      </a:lnTo>
                      <a:lnTo>
                        <a:pt x="43" y="137"/>
                      </a:lnTo>
                      <a:lnTo>
                        <a:pt x="60" y="125"/>
                      </a:lnTo>
                      <a:lnTo>
                        <a:pt x="82" y="113"/>
                      </a:lnTo>
                      <a:lnTo>
                        <a:pt x="104" y="104"/>
                      </a:lnTo>
                      <a:lnTo>
                        <a:pt x="131" y="93"/>
                      </a:lnTo>
                      <a:lnTo>
                        <a:pt x="160" y="83"/>
                      </a:lnTo>
                      <a:lnTo>
                        <a:pt x="191" y="75"/>
                      </a:lnTo>
                      <a:lnTo>
                        <a:pt x="224" y="67"/>
                      </a:lnTo>
                      <a:lnTo>
                        <a:pt x="260" y="59"/>
                      </a:lnTo>
                      <a:lnTo>
                        <a:pt x="299" y="52"/>
                      </a:lnTo>
                      <a:lnTo>
                        <a:pt x="339" y="46"/>
                      </a:lnTo>
                      <a:lnTo>
                        <a:pt x="380" y="42"/>
                      </a:lnTo>
                      <a:lnTo>
                        <a:pt x="380" y="0"/>
                      </a:lnTo>
                      <a:lnTo>
                        <a:pt x="571" y="50"/>
                      </a:lnTo>
                      <a:lnTo>
                        <a:pt x="380" y="120"/>
                      </a:lnTo>
                      <a:lnTo>
                        <a:pt x="380" y="79"/>
                      </a:lnTo>
                      <a:lnTo>
                        <a:pt x="343" y="83"/>
                      </a:lnTo>
                      <a:lnTo>
                        <a:pt x="305" y="88"/>
                      </a:lnTo>
                      <a:lnTo>
                        <a:pt x="271" y="94"/>
                      </a:lnTo>
                      <a:lnTo>
                        <a:pt x="238" y="100"/>
                      </a:lnTo>
                      <a:lnTo>
                        <a:pt x="207" y="107"/>
                      </a:lnTo>
                      <a:lnTo>
                        <a:pt x="176" y="116"/>
                      </a:lnTo>
                      <a:lnTo>
                        <a:pt x="150" y="124"/>
                      </a:lnTo>
                      <a:lnTo>
                        <a:pt x="124" y="132"/>
                      </a:lnTo>
                      <a:lnTo>
                        <a:pt x="100" y="142"/>
                      </a:lnTo>
                      <a:lnTo>
                        <a:pt x="79" y="151"/>
                      </a:lnTo>
                      <a:lnTo>
                        <a:pt x="60" y="162"/>
                      </a:lnTo>
                      <a:lnTo>
                        <a:pt x="44" y="173"/>
                      </a:lnTo>
                      <a:lnTo>
                        <a:pt x="30" y="184"/>
                      </a:lnTo>
                      <a:lnTo>
                        <a:pt x="19" y="196"/>
                      </a:lnTo>
                      <a:lnTo>
                        <a:pt x="10" y="206"/>
                      </a:lnTo>
                      <a:lnTo>
                        <a:pt x="4" y="218"/>
                      </a:lnTo>
                      <a:lnTo>
                        <a:pt x="12" y="234"/>
                      </a:lnTo>
                      <a:lnTo>
                        <a:pt x="26" y="250"/>
                      </a:lnTo>
                      <a:lnTo>
                        <a:pt x="43" y="264"/>
                      </a:lnTo>
                      <a:lnTo>
                        <a:pt x="66" y="278"/>
                      </a:lnTo>
                      <a:lnTo>
                        <a:pt x="91" y="291"/>
                      </a:lnTo>
                      <a:lnTo>
                        <a:pt x="122" y="304"/>
                      </a:lnTo>
                      <a:lnTo>
                        <a:pt x="154" y="315"/>
                      </a:lnTo>
                      <a:lnTo>
                        <a:pt x="191" y="326"/>
                      </a:lnTo>
                      <a:lnTo>
                        <a:pt x="230" y="336"/>
                      </a:lnTo>
                      <a:lnTo>
                        <a:pt x="272" y="344"/>
                      </a:lnTo>
                      <a:lnTo>
                        <a:pt x="317" y="351"/>
                      </a:lnTo>
                      <a:lnTo>
                        <a:pt x="364" y="357"/>
                      </a:lnTo>
                      <a:lnTo>
                        <a:pt x="413" y="363"/>
                      </a:lnTo>
                      <a:lnTo>
                        <a:pt x="464" y="367"/>
                      </a:lnTo>
                      <a:lnTo>
                        <a:pt x="517" y="368"/>
                      </a:lnTo>
                      <a:lnTo>
                        <a:pt x="571" y="369"/>
                      </a:lnTo>
                      <a:lnTo>
                        <a:pt x="571" y="406"/>
                      </a:lnTo>
                      <a:close/>
                    </a:path>
                  </a:pathLst>
                </a:custGeom>
                <a:noFill/>
                <a:ln w="7938">
                  <a:solidFill>
                    <a:srgbClr val="B2B2B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" name="Freeform 293"/>
                <p:cNvSpPr>
                  <a:spLocks/>
                </p:cNvSpPr>
                <p:nvPr/>
              </p:nvSpPr>
              <p:spPr bwMode="gray">
                <a:xfrm>
                  <a:off x="1729" y="1880"/>
                  <a:ext cx="4" cy="18"/>
                </a:xfrm>
                <a:custGeom>
                  <a:avLst/>
                  <a:gdLst>
                    <a:gd name="T0" fmla="*/ 0 w 4"/>
                    <a:gd name="T1" fmla="*/ 0 h 18"/>
                    <a:gd name="T2" fmla="*/ 2 w 4"/>
                    <a:gd name="T3" fmla="*/ 10 h 18"/>
                    <a:gd name="T4" fmla="*/ 4 w 4"/>
                    <a:gd name="T5" fmla="*/ 18 h 1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8"/>
                    <a:gd name="T11" fmla="*/ 4 w 4"/>
                    <a:gd name="T12" fmla="*/ 18 h 1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8">
                      <a:moveTo>
                        <a:pt x="0" y="0"/>
                      </a:moveTo>
                      <a:lnTo>
                        <a:pt x="2" y="10"/>
                      </a:lnTo>
                      <a:lnTo>
                        <a:pt x="4" y="18"/>
                      </a:lnTo>
                    </a:path>
                  </a:pathLst>
                </a:custGeom>
                <a:noFill/>
                <a:ln w="7938">
                  <a:solidFill>
                    <a:srgbClr val="B2B2B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Rectangle 294"/>
              <p:cNvSpPr>
                <a:spLocks noChangeArrowheads="1"/>
              </p:cNvSpPr>
              <p:nvPr/>
            </p:nvSpPr>
            <p:spPr bwMode="gray">
              <a:xfrm>
                <a:off x="2154" y="981"/>
                <a:ext cx="1033" cy="199"/>
              </a:xfrm>
              <a:prstGeom prst="rect">
                <a:avLst/>
              </a:prstGeom>
              <a:solidFill>
                <a:srgbClr val="CC3300"/>
              </a:solidFill>
              <a:ln w="8001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0" bIns="0" anchor="ctr" anchorCtr="1"/>
              <a:lstStyle/>
              <a:p>
                <a:r>
                  <a:rPr lang="zh-CN" altLang="en-US">
                    <a:solidFill>
                      <a:srgbClr val="FFFFFF"/>
                    </a:solidFill>
                  </a:rPr>
                  <a:t>业务策略</a:t>
                </a:r>
              </a:p>
            </p:txBody>
          </p:sp>
          <p:sp>
            <p:nvSpPr>
              <p:cNvPr id="24" name="Rectangle 296"/>
              <p:cNvSpPr>
                <a:spLocks noChangeArrowheads="1"/>
              </p:cNvSpPr>
              <p:nvPr/>
            </p:nvSpPr>
            <p:spPr bwMode="gray">
              <a:xfrm>
                <a:off x="975" y="1253"/>
                <a:ext cx="391" cy="13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r>
                  <a:rPr lang="zh-CN" altLang="en-US">
                    <a:solidFill>
                      <a:srgbClr val="000000"/>
                    </a:solidFill>
                  </a:rPr>
                  <a:t>支持</a:t>
                </a:r>
              </a:p>
            </p:txBody>
          </p:sp>
          <p:grpSp>
            <p:nvGrpSpPr>
              <p:cNvPr id="25" name="Group 315"/>
              <p:cNvGrpSpPr>
                <a:grpSpLocks/>
              </p:cNvGrpSpPr>
              <p:nvPr/>
            </p:nvGrpSpPr>
            <p:grpSpPr bwMode="auto">
              <a:xfrm>
                <a:off x="1791" y="1298"/>
                <a:ext cx="1648" cy="408"/>
                <a:chOff x="1791" y="1298"/>
                <a:chExt cx="1648" cy="408"/>
              </a:xfrm>
            </p:grpSpPr>
            <p:sp>
              <p:nvSpPr>
                <p:cNvPr id="29" name="Rectangle 299"/>
                <p:cNvSpPr>
                  <a:spLocks noChangeArrowheads="1"/>
                </p:cNvSpPr>
                <p:nvPr/>
              </p:nvSpPr>
              <p:spPr bwMode="gray">
                <a:xfrm>
                  <a:off x="1791" y="1389"/>
                  <a:ext cx="1648" cy="181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tIns="0" bIns="0" anchor="ctr"/>
                <a:lstStyle/>
                <a:p>
                  <a:pPr>
                    <a:tabLst>
                      <a:tab pos="542925" algn="l"/>
                    </a:tabLst>
                  </a:pPr>
                  <a:r>
                    <a:rPr lang="en-US" altLang="zh-CN" sz="1400">
                      <a:solidFill>
                        <a:schemeClr val="accent2"/>
                      </a:solidFill>
                    </a:rPr>
                    <a:t>IT</a:t>
                  </a:r>
                  <a:r>
                    <a:rPr lang="zh-CN" altLang="en-US" sz="1400">
                      <a:solidFill>
                        <a:schemeClr val="accent2"/>
                      </a:solidFill>
                    </a:rPr>
                    <a:t>策略</a:t>
                  </a:r>
                </a:p>
              </p:txBody>
            </p:sp>
            <p:sp>
              <p:nvSpPr>
                <p:cNvPr id="30" name="Rectangle 144"/>
                <p:cNvSpPr>
                  <a:spLocks noChangeArrowheads="1"/>
                </p:cNvSpPr>
                <p:nvPr/>
              </p:nvSpPr>
              <p:spPr bwMode="gray">
                <a:xfrm>
                  <a:off x="1791" y="1570"/>
                  <a:ext cx="1648" cy="136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" name="Rectangle 300"/>
                <p:cNvSpPr>
                  <a:spLocks noChangeArrowheads="1"/>
                </p:cNvSpPr>
                <p:nvPr/>
              </p:nvSpPr>
              <p:spPr bwMode="gray">
                <a:xfrm>
                  <a:off x="1791" y="1298"/>
                  <a:ext cx="1648" cy="119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6" name="Rectangle 309"/>
              <p:cNvSpPr>
                <a:spLocks noChangeArrowheads="1"/>
              </p:cNvSpPr>
              <p:nvPr/>
            </p:nvSpPr>
            <p:spPr bwMode="gray">
              <a:xfrm>
                <a:off x="1927" y="935"/>
                <a:ext cx="1461" cy="1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Text Box 313"/>
              <p:cNvSpPr txBox="1">
                <a:spLocks noChangeArrowheads="1"/>
              </p:cNvSpPr>
              <p:nvPr/>
            </p:nvSpPr>
            <p:spPr bwMode="gray">
              <a:xfrm>
                <a:off x="2154" y="709"/>
                <a:ext cx="1044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sm"/>
              </a:ln>
            </p:spPr>
            <p:txBody>
              <a:bodyPr anchorCtr="1">
                <a:spAutoFit/>
              </a:bodyPr>
              <a:lstStyle/>
              <a:p>
                <a:pPr eaLnBrk="0" hangingPunct="0"/>
                <a:r>
                  <a:rPr lang="en-US" altLang="zh-CN">
                    <a:latin typeface="宋体" pitchFamily="2" charset="-122"/>
                  </a:rPr>
                  <a:t>IT</a:t>
                </a:r>
                <a:r>
                  <a:rPr lang="zh-CN" altLang="en-US">
                    <a:latin typeface="宋体" pitchFamily="2" charset="-122"/>
                  </a:rPr>
                  <a:t>战略框架</a:t>
                </a:r>
              </a:p>
            </p:txBody>
          </p:sp>
          <p:sp>
            <p:nvSpPr>
              <p:cNvPr id="28" name="Rectangle 314"/>
              <p:cNvSpPr>
                <a:spLocks noChangeArrowheads="1"/>
              </p:cNvSpPr>
              <p:nvPr/>
            </p:nvSpPr>
            <p:spPr bwMode="gray">
              <a:xfrm>
                <a:off x="3923" y="1253"/>
                <a:ext cx="391" cy="13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r>
                  <a:rPr lang="zh-CN" altLang="en-US">
                    <a:solidFill>
                      <a:srgbClr val="000000"/>
                    </a:solidFill>
                  </a:rPr>
                  <a:t>驱动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206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甲方的</a:t>
            </a:r>
            <a:r>
              <a:rPr lang="en-US" altLang="zh-CN" dirty="0" smtClean="0"/>
              <a:t>IT</a:t>
            </a:r>
            <a:r>
              <a:rPr lang="zh-CN" altLang="en-US" dirty="0" smtClean="0"/>
              <a:t>服务管理体系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6993084" y="6597352"/>
            <a:ext cx="5198913" cy="260648"/>
            <a:chOff x="3945087" y="6597352"/>
            <a:chExt cx="5198913" cy="260648"/>
          </a:xfrm>
        </p:grpSpPr>
        <p:sp>
          <p:nvSpPr>
            <p:cNvPr id="6" name="矩形 5"/>
            <p:cNvSpPr/>
            <p:nvPr/>
          </p:nvSpPr>
          <p:spPr>
            <a:xfrm>
              <a:off x="3945087" y="6597352"/>
              <a:ext cx="1008112" cy="2606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/>
                <a:t>被管理对象</a:t>
              </a:r>
              <a:endParaRPr lang="zh-CN" altLang="en-US" sz="1100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4954267" y="6597352"/>
              <a:ext cx="1728192" cy="260648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MA&amp;</a:t>
              </a:r>
              <a:r>
                <a:rPr lang="zh-CN" altLang="en-US" sz="1100" dirty="0" smtClean="0"/>
                <a:t>驻场服务涉及工作</a:t>
              </a:r>
              <a:endParaRPr lang="zh-CN" altLang="en-US" sz="11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6681392" y="6597352"/>
              <a:ext cx="2462608" cy="260648"/>
            </a:xfrm>
            <a:prstGeom prst="rect">
              <a:avLst/>
            </a:prstGeom>
            <a:solidFill>
              <a:srgbClr val="00FF0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/>
                <a:t>运维管理平台</a:t>
              </a:r>
              <a:r>
                <a:rPr lang="en-US" altLang="zh-CN" sz="1100" dirty="0" smtClean="0"/>
                <a:t>&amp;</a:t>
              </a:r>
              <a:r>
                <a:rPr lang="zh-CN" altLang="en-US" sz="1100" dirty="0" smtClean="0"/>
                <a:t>咨询服务涉及工作</a:t>
              </a:r>
              <a:endParaRPr lang="zh-CN" altLang="en-US" sz="1100" dirty="0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523" y="961053"/>
            <a:ext cx="7614394" cy="56362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523" y="961052"/>
            <a:ext cx="7614392" cy="563629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521" y="961051"/>
            <a:ext cx="7614394" cy="5636300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36" y="961050"/>
            <a:ext cx="11193217" cy="589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743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组织关系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59742"/>
            <a:ext cx="4979491" cy="43825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825" y="2065093"/>
            <a:ext cx="5667375" cy="3571875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8643204" y="3962400"/>
            <a:ext cx="750277" cy="3985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审计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718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成功要素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303" y="1336430"/>
            <a:ext cx="57626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6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ITIL</a:t>
            </a:r>
            <a:r>
              <a:rPr lang="zh-CN" altLang="en-US" dirty="0" smtClean="0"/>
              <a:t>在组织中的位置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4489382"/>
              </p:ext>
            </p:extLst>
          </p:nvPr>
        </p:nvGraphicFramePr>
        <p:xfrm>
          <a:off x="838200" y="1076325"/>
          <a:ext cx="10515600" cy="5100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15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乙方的</a:t>
            </a:r>
            <a:r>
              <a:rPr lang="en-US" altLang="zh-CN" dirty="0" smtClean="0"/>
              <a:t>IT</a:t>
            </a:r>
            <a:r>
              <a:rPr lang="zh-CN" altLang="en-US" dirty="0" smtClean="0"/>
              <a:t>服务产品阶段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152" y="967154"/>
            <a:ext cx="892492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8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995</Words>
  <Application>Microsoft Office PowerPoint</Application>
  <PresentationFormat>宽屏</PresentationFormat>
  <Paragraphs>174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Arial Unicode MS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云来了，ITIL去哪？</vt:lpstr>
      <vt:lpstr>目录</vt:lpstr>
      <vt:lpstr>ITIL在组织中的位置</vt:lpstr>
      <vt:lpstr>IT服务在IT战略中的位置</vt:lpstr>
      <vt:lpstr>甲方的IT服务管理体系</vt:lpstr>
      <vt:lpstr>组织关系</vt:lpstr>
      <vt:lpstr>成功要素</vt:lpstr>
      <vt:lpstr>ITIL在组织中的位置</vt:lpstr>
      <vt:lpstr>乙方的IT服务产品阶段</vt:lpstr>
      <vt:lpstr>IT服务产品目录</vt:lpstr>
      <vt:lpstr>ITIL是体系化运维服务的有机组成</vt:lpstr>
      <vt:lpstr>ITIL会用到的一些工具</vt:lpstr>
      <vt:lpstr>PowerPoint 演示文稿</vt:lpstr>
      <vt:lpstr>目录</vt:lpstr>
      <vt:lpstr>中小企业信息化发展面临挑战</vt:lpstr>
      <vt:lpstr>IT服务市场分析与聚焦</vt:lpstr>
      <vt:lpstr>业界的反应</vt:lpstr>
      <vt:lpstr>国外成功案例：网利IT运维服务模式</vt:lpstr>
      <vt:lpstr>PowerPoint 演示文稿</vt:lpstr>
      <vt:lpstr>目录</vt:lpstr>
      <vt:lpstr>谁在做。。。</vt:lpstr>
      <vt:lpstr>云服务能解决什么问题？</vt:lpstr>
      <vt:lpstr>ITIL会如何融入云服务？</vt:lpstr>
      <vt:lpstr>运行场景</vt:lpstr>
      <vt:lpstr>参与进来？</vt:lpstr>
      <vt:lpstr>会有人用吗？</vt:lpstr>
      <vt:lpstr>云服务如何生存？——Go桌面的启示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云来了，ITIL去哪？</dc:title>
  <dc:creator>焦智虹</dc:creator>
  <cp:lastModifiedBy>焦智虹</cp:lastModifiedBy>
  <cp:revision>39</cp:revision>
  <dcterms:created xsi:type="dcterms:W3CDTF">2013-12-25T03:40:26Z</dcterms:created>
  <dcterms:modified xsi:type="dcterms:W3CDTF">2013-12-28T17:06:00Z</dcterms:modified>
</cp:coreProperties>
</file>